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notesMasterIdLst>
    <p:notesMasterId r:id="rId29"/>
  </p:notesMasterIdLst>
  <p:sldIdLst>
    <p:sldId id="394" r:id="rId2"/>
    <p:sldId id="396" r:id="rId3"/>
    <p:sldId id="397" r:id="rId4"/>
    <p:sldId id="398" r:id="rId5"/>
    <p:sldId id="400" r:id="rId6"/>
    <p:sldId id="399" r:id="rId7"/>
    <p:sldId id="451" r:id="rId8"/>
    <p:sldId id="403" r:id="rId9"/>
    <p:sldId id="406" r:id="rId10"/>
    <p:sldId id="455" r:id="rId11"/>
    <p:sldId id="459" r:id="rId12"/>
    <p:sldId id="405" r:id="rId13"/>
    <p:sldId id="440" r:id="rId14"/>
    <p:sldId id="449" r:id="rId15"/>
    <p:sldId id="413" r:id="rId16"/>
    <p:sldId id="445" r:id="rId17"/>
    <p:sldId id="452" r:id="rId18"/>
    <p:sldId id="453" r:id="rId19"/>
    <p:sldId id="454" r:id="rId20"/>
    <p:sldId id="447" r:id="rId21"/>
    <p:sldId id="443" r:id="rId22"/>
    <p:sldId id="444" r:id="rId23"/>
    <p:sldId id="446" r:id="rId24"/>
    <p:sldId id="456" r:id="rId25"/>
    <p:sldId id="457" r:id="rId26"/>
    <p:sldId id="460" r:id="rId27"/>
    <p:sldId id="43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FF3300"/>
    <a:srgbClr val="CC3300"/>
    <a:srgbClr val="FEF5D0"/>
    <a:srgbClr val="66FF66"/>
    <a:srgbClr val="EADBFB"/>
    <a:srgbClr val="D8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5747" autoAdjust="0"/>
  </p:normalViewPr>
  <p:slideViewPr>
    <p:cSldViewPr>
      <p:cViewPr>
        <p:scale>
          <a:sx n="119" d="100"/>
          <a:sy n="119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0;&#1057;%20&#1043;&#1054;&#1056;&#1051;&#1054;&#1042;\&#1050;&#1085;&#1080;&#1075;&#1072;1%20(&#1040;&#1074;&#1090;&#1086;&#1089;&#1086;&#1093;&#1088;&#1072;&#1085;&#1077;&#1085;&#1085;&#1099;&#1081;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0;&#1083;&#1103;\&#1043;&#1086;&#1088;&#1083;&#1086;&#1074;\&#1087;&#1088;&#1077;&#1079;&#1077;&#1085;&#1090;&#1072;&#1094;&#1080;&#1103;%20&#1082;&#1072;&#1092;&#1077;&#1076;&#1088;&#1099;_&#1057;&#1050;&#1040;&#1053;&#1067;\&#1050;&#1085;&#1080;&#1075;&#1072;1%20(&#1040;&#1074;&#1090;&#1086;&#1089;&#1086;&#1093;&#1088;&#1072;&#1085;&#1077;&#1085;&#1085;&#1099;&#1081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уч. пособия</c:v>
                </c:pt>
              </c:strCache>
            </c:strRef>
          </c:tx>
          <c:invertIfNegative val="0"/>
          <c:cat>
            <c:numRef>
              <c:f>Лист1!$B$1:$D$1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метод. указания</c:v>
                </c:pt>
              </c:strCache>
            </c:strRef>
          </c:tx>
          <c:invertIfNegative val="0"/>
          <c:cat>
            <c:numRef>
              <c:f>Лист1!$B$1:$D$1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884224"/>
        <c:axId val="30885760"/>
      </c:barChart>
      <c:catAx>
        <c:axId val="3088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85760"/>
        <c:crosses val="autoZero"/>
        <c:auto val="1"/>
        <c:lblAlgn val="ctr"/>
        <c:lblOffset val="100"/>
        <c:noMultiLvlLbl val="0"/>
      </c:catAx>
      <c:valAx>
        <c:axId val="30885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884224"/>
        <c:crosses val="autoZero"/>
        <c:crossBetween val="between"/>
      </c:valAx>
      <c:spPr>
        <a:ln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ln w="3175">
      <a:solidFill>
        <a:schemeClr val="accent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монографии</c:v>
                </c:pt>
              </c:strCache>
            </c:strRef>
          </c:tx>
          <c:invertIfNegative val="0"/>
          <c:cat>
            <c:numRef>
              <c:f>Лист1!$B$4:$D$4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Лист1!$A$6</c:f>
              <c:strCache>
                <c:ptCount val="1"/>
                <c:pt idx="0">
                  <c:v>статьи</c:v>
                </c:pt>
              </c:strCache>
            </c:strRef>
          </c:tx>
          <c:invertIfNegative val="0"/>
          <c:cat>
            <c:numRef>
              <c:f>Лист1!$B$4:$D$4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22</c:v>
                </c:pt>
                <c:pt idx="1">
                  <c:v>40</c:v>
                </c:pt>
                <c:pt idx="2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41248"/>
        <c:axId val="30742784"/>
        <c:axId val="0"/>
      </c:bar3DChart>
      <c:catAx>
        <c:axId val="3074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742784"/>
        <c:crosses val="autoZero"/>
        <c:auto val="1"/>
        <c:lblAlgn val="ctr"/>
        <c:lblOffset val="100"/>
        <c:noMultiLvlLbl val="0"/>
      </c:catAx>
      <c:valAx>
        <c:axId val="30742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741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6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4C0286B3-63E1-4C89-B8FE-EF9364730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30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B438F9C-CA56-4965-A30F-6738894F1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8DD52-E3BF-4A03-AE20-45944EFCE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9937-523E-4FFC-9638-68A952C3F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2397B-1FF9-4FFB-8BCA-64CED8D64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DB78CBA-886B-4E68-95A4-1F18853D3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A2F8-574C-40E8-9AAD-712D0DDE6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8A4FBF-34CE-410C-BDF3-18344F5C6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6CBB2-7775-44C8-9151-EB48C9A25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9F3-6006-428C-8FD1-48A82B1547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400C8A-F8A7-4409-9B09-ECE357F7F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BFCC37A-17BF-4359-BFD2-9BA1F0345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defRPr/>
            </a:pPr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59901E-3B77-4AC8-8409-0902C025F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1" r:id="rId2"/>
    <p:sldLayoutId id="2147484348" r:id="rId3"/>
    <p:sldLayoutId id="2147484342" r:id="rId4"/>
    <p:sldLayoutId id="2147484349" r:id="rId5"/>
    <p:sldLayoutId id="2147484343" r:id="rId6"/>
    <p:sldLayoutId id="2147484344" r:id="rId7"/>
    <p:sldLayoutId id="2147484350" r:id="rId8"/>
    <p:sldLayoutId id="2147484351" r:id="rId9"/>
    <p:sldLayoutId id="2147484345" r:id="rId10"/>
    <p:sldLayoutId id="21474843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User\Desktop\11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1961" r="4288"/>
          <a:stretch>
            <a:fillRect/>
          </a:stretch>
        </p:blipFill>
        <p:spPr bwMode="auto">
          <a:xfrm>
            <a:off x="0" y="1968193"/>
            <a:ext cx="9144032" cy="488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42938" y="0"/>
            <a:ext cx="8501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БЕЛГОРОДСКИЙ ГОСУДАРСТВЕННЫЙ ТЕХНОЛОГИЧЕСКИЙ УНИВЕРСИТЕТ им. В.Г. Шухова</a:t>
            </a: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86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1071546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i="1" dirty="0">
                <a:solidFill>
                  <a:srgbClr val="0033CC"/>
                </a:solidFill>
                <a:latin typeface="+mn-lt"/>
              </a:rPr>
              <a:t>Кафедра высшей математики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667657" y="6357962"/>
            <a:ext cx="14763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2017 г.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r="69342"/>
          <a:stretch>
            <a:fillRect/>
          </a:stretch>
        </p:blipFill>
        <p:spPr bwMode="auto">
          <a:xfrm>
            <a:off x="7929586" y="1953618"/>
            <a:ext cx="1214414" cy="111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214313" y="71438"/>
            <a:ext cx="8785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МЕТОДИЧЕСКИЙ СЕМИНАР КАФЕДРЫ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5" y="677863"/>
          <a:ext cx="8715435" cy="603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/>
                <a:gridCol w="2786082"/>
                <a:gridCol w="2000264"/>
                <a:gridCol w="1857388"/>
                <a:gridCol w="1500197"/>
              </a:tblGrid>
              <a:tr h="642921">
                <a:tc>
                  <a:txBody>
                    <a:bodyPr/>
                    <a:lstStyle/>
                    <a:p>
                      <a:pPr algn="ctr"/>
                      <a:r>
                        <a:rPr lang="ru-RU" sz="1650" dirty="0" smtClean="0">
                          <a:solidFill>
                            <a:schemeClr val="tx1"/>
                          </a:solidFill>
                        </a:rPr>
                        <a:t>№ </a:t>
                      </a:r>
                      <a:r>
                        <a:rPr lang="ru-RU" sz="1650" dirty="0" err="1" smtClean="0">
                          <a:solidFill>
                            <a:schemeClr val="tx1"/>
                          </a:solidFill>
                        </a:rPr>
                        <a:t>п</a:t>
                      </a:r>
                      <a:r>
                        <a:rPr lang="ru-RU" sz="165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ru-RU" sz="1650" dirty="0" err="1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16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dirty="0" smtClean="0">
                          <a:solidFill>
                            <a:schemeClr val="tx1"/>
                          </a:solidFill>
                        </a:rPr>
                        <a:t>Наименование мероприятия</a:t>
                      </a:r>
                      <a:endParaRPr lang="ru-RU" sz="16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dirty="0" smtClean="0">
                          <a:solidFill>
                            <a:schemeClr val="tx1"/>
                          </a:solidFill>
                        </a:rPr>
                        <a:t>Уровень мероприятия</a:t>
                      </a:r>
                      <a:endParaRPr lang="ru-RU" sz="16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dirty="0" smtClean="0">
                          <a:solidFill>
                            <a:schemeClr val="tx1"/>
                          </a:solidFill>
                        </a:rPr>
                        <a:t>Ответственный организатор</a:t>
                      </a:r>
                      <a:endParaRPr lang="ru-RU" sz="16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dirty="0" smtClean="0">
                          <a:solidFill>
                            <a:schemeClr val="tx1"/>
                          </a:solidFill>
                        </a:rPr>
                        <a:t>Срок</a:t>
                      </a:r>
                    </a:p>
                    <a:p>
                      <a:pPr algn="ctr"/>
                      <a:r>
                        <a:rPr lang="ru-RU" sz="1650" dirty="0" smtClean="0">
                          <a:solidFill>
                            <a:schemeClr val="tx1"/>
                          </a:solidFill>
                        </a:rPr>
                        <a:t>проведения</a:t>
                      </a:r>
                      <a:endParaRPr lang="ru-RU" sz="16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294">
                <a:tc>
                  <a:txBody>
                    <a:bodyPr/>
                    <a:lstStyle/>
                    <a:p>
                      <a:pPr algn="just"/>
                      <a:r>
                        <a:rPr lang="ru-RU" sz="1650" dirty="0" smtClean="0"/>
                        <a:t>1.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50" dirty="0" smtClean="0"/>
                        <a:t>Математическое моделирование зоны влияния</a:t>
                      </a:r>
                      <a:r>
                        <a:rPr lang="ru-RU" sz="1650" baseline="0" dirty="0" smtClean="0"/>
                        <a:t> пробы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внутривузовский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Редькин Г.М.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февраль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035">
                <a:tc>
                  <a:txBody>
                    <a:bodyPr/>
                    <a:lstStyle/>
                    <a:p>
                      <a:pPr algn="just"/>
                      <a:r>
                        <a:rPr lang="ru-RU" sz="1650" dirty="0" smtClean="0"/>
                        <a:t>2.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50" dirty="0" smtClean="0"/>
                        <a:t>Использование интерактивных методов в процессе изучения курса математики студентами заочной формы обучения с применением дистанционных</a:t>
                      </a:r>
                      <a:r>
                        <a:rPr lang="ru-RU" sz="1650" baseline="0" dirty="0" smtClean="0"/>
                        <a:t> технологий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5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5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5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5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50" dirty="0" smtClean="0"/>
                        <a:t>внутривузовский</a:t>
                      </a:r>
                    </a:p>
                    <a:p>
                      <a:pPr algn="ctr"/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 smtClean="0"/>
                    </a:p>
                    <a:p>
                      <a:pPr algn="ctr"/>
                      <a:endParaRPr lang="ru-RU" sz="1650" dirty="0" smtClean="0"/>
                    </a:p>
                    <a:p>
                      <a:pPr algn="ctr"/>
                      <a:endParaRPr lang="ru-RU" sz="1650" dirty="0" smtClean="0"/>
                    </a:p>
                    <a:p>
                      <a:pPr algn="ctr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Окунева Г.Л.</a:t>
                      </a:r>
                    </a:p>
                    <a:p>
                      <a:pPr algn="ctr"/>
                      <a:r>
                        <a:rPr lang="ru-RU" sz="1650" smtClean="0"/>
                        <a:t>Горлов А.С.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 smtClean="0"/>
                    </a:p>
                    <a:p>
                      <a:pPr algn="ctr"/>
                      <a:endParaRPr lang="ru-RU" sz="1650" dirty="0" smtClean="0"/>
                    </a:p>
                    <a:p>
                      <a:pPr algn="ctr"/>
                      <a:endParaRPr lang="ru-RU" sz="1650" dirty="0" smtClean="0"/>
                    </a:p>
                    <a:p>
                      <a:pPr algn="ctr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апрель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5084">
                <a:tc>
                  <a:txBody>
                    <a:bodyPr/>
                    <a:lstStyle/>
                    <a:p>
                      <a:pPr algn="just"/>
                      <a:r>
                        <a:rPr lang="ru-RU" sz="1650" dirty="0" smtClean="0"/>
                        <a:t>3.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50" dirty="0" smtClean="0"/>
                        <a:t>Математическое моделирование процессов цементного производства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5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50" dirty="0" smtClean="0"/>
                        <a:t>внутривузовский</a:t>
                      </a:r>
                    </a:p>
                    <a:p>
                      <a:pPr algn="just"/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650" dirty="0" smtClean="0"/>
                    </a:p>
                    <a:p>
                      <a:pPr algn="ctr"/>
                      <a:r>
                        <a:rPr lang="ru-RU" sz="1650" dirty="0" err="1" smtClean="0"/>
                        <a:t>Шаптала</a:t>
                      </a:r>
                      <a:r>
                        <a:rPr lang="ru-RU" sz="1650" dirty="0" smtClean="0"/>
                        <a:t> В.Г.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июнь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5084">
                <a:tc>
                  <a:txBody>
                    <a:bodyPr/>
                    <a:lstStyle/>
                    <a:p>
                      <a:pPr algn="just"/>
                      <a:r>
                        <a:rPr lang="ru-RU" sz="1650" dirty="0" smtClean="0"/>
                        <a:t>4.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50" dirty="0" smtClean="0"/>
                        <a:t>Нестандартные методы решения задач повышенной сложности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5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50" dirty="0" smtClean="0"/>
                        <a:t>внутривузовский</a:t>
                      </a:r>
                    </a:p>
                    <a:p>
                      <a:pPr algn="just"/>
                      <a:endParaRPr lang="ru-RU" sz="1650" dirty="0" smtClean="0"/>
                    </a:p>
                    <a:p>
                      <a:pPr algn="just"/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Польшина</a:t>
                      </a:r>
                      <a:r>
                        <a:rPr lang="ru-RU" sz="1650" baseline="0" dirty="0" smtClean="0"/>
                        <a:t> Л.Б.</a:t>
                      </a:r>
                    </a:p>
                    <a:p>
                      <a:pPr algn="ctr"/>
                      <a:r>
                        <a:rPr lang="ru-RU" sz="1650" baseline="0" dirty="0" smtClean="0"/>
                        <a:t>Петрашёв В.И.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 smtClean="0"/>
                    </a:p>
                    <a:p>
                      <a:pPr algn="ctr"/>
                      <a:r>
                        <a:rPr lang="ru-RU" sz="1650" dirty="0" smtClean="0"/>
                        <a:t>ноябрь</a:t>
                      </a:r>
                      <a:endParaRPr lang="ru-RU" sz="16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i="1" dirty="0" smtClean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Повышение квалификации</a:t>
            </a:r>
            <a:endParaRPr lang="ru-RU" sz="3600" i="1" dirty="0">
              <a:solidFill>
                <a:srgbClr val="0033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484" name="Picture 4" descr="C:\Documents and Settings\Logic\Мои документы\Загрузки\ОС4 001.jpg"/>
          <p:cNvPicPr>
            <a:picLocks noChangeAspect="1" noChangeArrowheads="1"/>
          </p:cNvPicPr>
          <p:nvPr/>
        </p:nvPicPr>
        <p:blipFill>
          <a:blip r:embed="rId2" cstate="print"/>
          <a:srcRect l="1163" t="1967" r="2325" b="3073"/>
          <a:stretch>
            <a:fillRect/>
          </a:stretch>
        </p:blipFill>
        <p:spPr bwMode="auto">
          <a:xfrm rot="360000">
            <a:off x="500034" y="3405323"/>
            <a:ext cx="3786213" cy="264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 l="5347" t="2757" r="1069" b="8088"/>
          <a:stretch>
            <a:fillRect/>
          </a:stretch>
        </p:blipFill>
        <p:spPr bwMode="auto">
          <a:xfrm rot="-360000">
            <a:off x="4572000" y="3357562"/>
            <a:ext cx="3857651" cy="267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1000108"/>
            <a:ext cx="7143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 smtClean="0"/>
              <a:t>Все преподаватели кафедры регулярно проходят обучение на курсах повышения квалификации:</a:t>
            </a:r>
          </a:p>
          <a:p>
            <a:pPr lvl="0" algn="ctr"/>
            <a:r>
              <a:rPr lang="ru-RU" sz="2800" dirty="0" smtClean="0"/>
              <a:t>В БГТУ им. В.Г. Шухова и в других университетах города и страны.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35716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Издание научной и учебно-методической литературы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85720" y="428604"/>
            <a:ext cx="8572560" cy="792163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2000" b="0" kern="0" dirty="0">
                <a:latin typeface="+mn-lt"/>
              </a:rPr>
              <a:t>Сотрудниками кафедры за период 2014-2016 </a:t>
            </a:r>
            <a:r>
              <a:rPr lang="ru-RU" sz="2000" b="0" kern="0" dirty="0" smtClean="0">
                <a:latin typeface="+mn-lt"/>
              </a:rPr>
              <a:t>г.г. </a:t>
            </a:r>
            <a:r>
              <a:rPr lang="ru-RU" sz="2000" b="0" kern="0" dirty="0">
                <a:latin typeface="+mn-lt"/>
              </a:rPr>
              <a:t>опубликовано </a:t>
            </a:r>
            <a:r>
              <a:rPr lang="en-US" sz="2000" b="0" kern="0" dirty="0" smtClean="0">
                <a:latin typeface="+mn-lt"/>
              </a:rPr>
              <a:t>2</a:t>
            </a:r>
            <a:r>
              <a:rPr lang="ru-RU" sz="2000" b="0" kern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0" kern="0" dirty="0" smtClean="0">
                <a:latin typeface="+mn-lt"/>
              </a:rPr>
              <a:t>монографии </a:t>
            </a:r>
            <a:r>
              <a:rPr lang="ru-RU" sz="2000" b="0" kern="0" dirty="0">
                <a:latin typeface="+mn-lt"/>
              </a:rPr>
              <a:t>и  </a:t>
            </a:r>
            <a:r>
              <a:rPr lang="en-US" sz="2000" b="0" kern="0" dirty="0" smtClean="0">
                <a:latin typeface="+mn-lt"/>
              </a:rPr>
              <a:t>11</a:t>
            </a:r>
            <a:r>
              <a:rPr lang="ru-RU" sz="2000" b="0" kern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0" kern="0" dirty="0">
                <a:latin typeface="+mn-lt"/>
              </a:rPr>
              <a:t>учебных и учебно-методических </a:t>
            </a:r>
            <a:r>
              <a:rPr lang="ru-RU" sz="2000" b="0" kern="0" dirty="0" smtClean="0">
                <a:latin typeface="+mn-lt"/>
              </a:rPr>
              <a:t>пособи</a:t>
            </a:r>
            <a:r>
              <a:rPr lang="ru-RU" sz="2000" b="0" kern="0" dirty="0">
                <a:latin typeface="+mn-lt"/>
              </a:rPr>
              <a:t>й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ru-RU" sz="2000" b="0" kern="0" dirty="0">
              <a:latin typeface="+mn-lt"/>
            </a:endParaRPr>
          </a:p>
          <a:p>
            <a:pPr marL="342900" indent="-342900" algn="ctr" eaLnBrk="0" hangingPunct="0">
              <a:spcBef>
                <a:spcPct val="20000"/>
              </a:spcBef>
              <a:buFontTx/>
              <a:buChar char="-"/>
              <a:defRPr/>
            </a:pPr>
            <a:endParaRPr lang="ru-RU" sz="1800" b="0" kern="0" dirty="0">
              <a:latin typeface="+mn-lt"/>
            </a:endParaRPr>
          </a:p>
        </p:txBody>
      </p:sp>
      <p:pic>
        <p:nvPicPr>
          <p:cNvPr id="21508" name="Picture 7" descr="G:\АС ГОРЛОВ\презентация кафедры_СКАНЫ\МР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0">
            <a:off x="5774041" y="1195802"/>
            <a:ext cx="1647199" cy="246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6" descr="G:\АС ГОРЛОВ\презентация кафедры_СКАНЫ\МР2.jpg"/>
          <p:cNvPicPr>
            <a:picLocks noChangeAspect="1" noChangeArrowheads="1"/>
          </p:cNvPicPr>
          <p:nvPr/>
        </p:nvPicPr>
        <p:blipFill>
          <a:blip r:embed="rId3" cstate="print"/>
          <a:srcRect l="29617" t="31146" r="4604" b="871"/>
          <a:stretch>
            <a:fillRect/>
          </a:stretch>
        </p:blipFill>
        <p:spPr bwMode="auto">
          <a:xfrm>
            <a:off x="1643042" y="4214818"/>
            <a:ext cx="1657255" cy="23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285720" y="1214422"/>
          <a:ext cx="4929222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510" name="Picture 8" descr="G:\АС ГОРЛОВ\презентация кафедры_СКАНЫ\МР4.jpg"/>
          <p:cNvPicPr>
            <a:picLocks noChangeAspect="1" noChangeArrowheads="1"/>
          </p:cNvPicPr>
          <p:nvPr/>
        </p:nvPicPr>
        <p:blipFill>
          <a:blip r:embed="rId5" cstate="print"/>
          <a:srcRect l="4585" t="2486" r="3134" b="2507"/>
          <a:stretch>
            <a:fillRect/>
          </a:stretch>
        </p:blipFill>
        <p:spPr bwMode="auto">
          <a:xfrm rot="600000">
            <a:off x="6988086" y="1770566"/>
            <a:ext cx="1684614" cy="246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 descr="G:\АС ГОРЛОВ\презентация кафедры_СКАНЫ\МР5.jpg"/>
          <p:cNvPicPr>
            <a:picLocks noChangeAspect="1" noChangeArrowheads="1"/>
          </p:cNvPicPr>
          <p:nvPr/>
        </p:nvPicPr>
        <p:blipFill>
          <a:blip r:embed="rId6" cstate="print"/>
          <a:srcRect l="4306" t="2337" r="4072"/>
          <a:stretch>
            <a:fillRect/>
          </a:stretch>
        </p:blipFill>
        <p:spPr bwMode="auto">
          <a:xfrm rot="240000">
            <a:off x="3080692" y="4448043"/>
            <a:ext cx="1572014" cy="23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G:\АС ГОРЛОВ\презентация кафедры_СКАНЫ\МР1.jpg"/>
          <p:cNvPicPr>
            <a:picLocks noChangeAspect="1" noChangeArrowheads="1"/>
          </p:cNvPicPr>
          <p:nvPr/>
        </p:nvPicPr>
        <p:blipFill>
          <a:blip r:embed="rId7"/>
          <a:srcRect l="3687" t="31154" r="30534" b="865"/>
          <a:stretch>
            <a:fillRect/>
          </a:stretch>
        </p:blipFill>
        <p:spPr bwMode="auto">
          <a:xfrm rot="-240000">
            <a:off x="223049" y="4445627"/>
            <a:ext cx="165690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786314" y="4672116"/>
          <a:ext cx="4214810" cy="185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  <a:gridCol w="785818"/>
                <a:gridCol w="785818"/>
                <a:gridCol w="857224"/>
              </a:tblGrid>
              <a:tr h="524425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2014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2015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2016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</a:tr>
              <a:tr h="6657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учебные пособия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</a:tr>
              <a:tr h="6657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методические указания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</a:tr>
            </a:tbl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-32" y="379327"/>
            <a:ext cx="9144000" cy="64786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 Математическое моделирование анизотропии свойств горных, строительных, дорожно-строительных объектов (Редькин Г.М.);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  Механика газодисперных потоков (</a:t>
            </a:r>
            <a:r>
              <a:rPr lang="ru-RU" sz="1800" dirty="0" err="1"/>
              <a:t>Шаптала</a:t>
            </a:r>
            <a:r>
              <a:rPr lang="ru-RU" sz="1800" dirty="0"/>
              <a:t> В.Г., </a:t>
            </a:r>
            <a:r>
              <a:rPr lang="ru-RU" sz="1800" dirty="0" err="1"/>
              <a:t>Шаптала</a:t>
            </a:r>
            <a:r>
              <a:rPr lang="ru-RU" sz="1800" dirty="0"/>
              <a:t> В.В., Окунева Г.Л., Феоктистов Ю.А.); 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Математическое моделирование технологических процессов в вихре-акустических диспергаторах, сепарации материалов (Горлов А.С.);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 Моделирование и прогнозирование ЧС (</a:t>
            </a:r>
            <a:r>
              <a:rPr lang="ru-RU" sz="1800" dirty="0" err="1"/>
              <a:t>Шаптала</a:t>
            </a:r>
            <a:r>
              <a:rPr lang="ru-RU" sz="1800" dirty="0"/>
              <a:t> В.Г., </a:t>
            </a:r>
            <a:r>
              <a:rPr lang="ru-RU" sz="1800" dirty="0" err="1"/>
              <a:t>Шаптала</a:t>
            </a:r>
            <a:r>
              <a:rPr lang="ru-RU" sz="1800" dirty="0"/>
              <a:t> В.В.); 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 err="1"/>
              <a:t>Геомеханические</a:t>
            </a:r>
            <a:r>
              <a:rPr lang="ru-RU" sz="1800" dirty="0"/>
              <a:t> процессы при производстве открытых и подземных горных работ (Григорьев А.М.);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Классические модели современной физики (Федоренко Б.З.);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Математическое моделирование исторических процессов   (Некрасов Ю.Ю.);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Математическое моделирование отрывных и вихревых течений в системах аспирации (Ходаков И.В., Толмачёва Е.И.);</a:t>
            </a:r>
          </a:p>
          <a:p>
            <a:pPr algn="just" eaLnBrk="0" hangingPunct="0">
              <a:defRPr/>
            </a:pPr>
            <a:endParaRPr lang="ru-RU" sz="500" dirty="0"/>
          </a:p>
          <a:p>
            <a:pPr algn="just"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 Коммерциализация инноваций (</a:t>
            </a:r>
            <a:r>
              <a:rPr lang="ru-RU" sz="1800" dirty="0" err="1"/>
              <a:t>Овчарова</a:t>
            </a:r>
            <a:r>
              <a:rPr lang="ru-RU" sz="1800" dirty="0"/>
              <a:t> Н.В.);</a:t>
            </a:r>
          </a:p>
          <a:p>
            <a:pPr algn="just" eaLnBrk="0" hangingPunct="0">
              <a:defRPr/>
            </a:pPr>
            <a:endParaRPr lang="ru-RU" sz="500" dirty="0"/>
          </a:p>
          <a:p>
            <a:pPr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 Математическое моделирование физических  и социально-экономических процессов и информационных систем (</a:t>
            </a:r>
            <a:r>
              <a:rPr lang="ru-RU" sz="1800" dirty="0" err="1"/>
              <a:t>Савотченко</a:t>
            </a:r>
            <a:r>
              <a:rPr lang="ru-RU" sz="1800" dirty="0"/>
              <a:t> С.Е.);</a:t>
            </a:r>
          </a:p>
          <a:p>
            <a:pPr eaLnBrk="0" hangingPunct="0">
              <a:defRPr/>
            </a:pPr>
            <a:endParaRPr lang="ru-RU" sz="500" dirty="0"/>
          </a:p>
          <a:p>
            <a:pPr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Математическое моделирование быстропротекающих физических процессов (Никуличев В.Б.);</a:t>
            </a:r>
          </a:p>
          <a:p>
            <a:pPr eaLnBrk="0" hangingPunct="0">
              <a:defRPr/>
            </a:pPr>
            <a:endParaRPr lang="ru-RU" sz="500" dirty="0"/>
          </a:p>
          <a:p>
            <a:pPr eaLnBrk="0" hangingPunct="0">
              <a:buFont typeface="Wingdings" pitchFamily="2" charset="2"/>
              <a:buChar char="Ø"/>
              <a:defRPr/>
            </a:pPr>
            <a:r>
              <a:rPr lang="ru-RU" sz="1800" dirty="0"/>
              <a:t>Исследование магнитных свойств и механизмов электропроводности </a:t>
            </a:r>
            <a:r>
              <a:rPr lang="ru-RU" sz="1800" dirty="0" smtClean="0"/>
              <a:t>манганитов-перовскитов </a:t>
            </a:r>
            <a:r>
              <a:rPr lang="ru-RU" sz="1800" dirty="0"/>
              <a:t>(Некрасова Ю. С.). </a:t>
            </a:r>
            <a:endParaRPr lang="ru-RU" sz="2000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0"/>
            <a:ext cx="9144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Научно-исследовательская работа кафедры высшей математики: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0" y="-24"/>
            <a:ext cx="6500826" cy="4525963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3" pitchFamily="18" charset="2"/>
              <a:buNone/>
            </a:pPr>
            <a:r>
              <a:rPr lang="ru-RU" sz="2000" b="1" dirty="0" smtClean="0">
                <a:latin typeface="Arial" charset="0"/>
              </a:rPr>
              <a:t>Преподаватели и аспиранты кафедры </a:t>
            </a:r>
            <a:r>
              <a:rPr lang="en-US" sz="2000" b="1" dirty="0" smtClean="0">
                <a:latin typeface="Arial" charset="0"/>
              </a:rPr>
              <a:t> </a:t>
            </a:r>
            <a:r>
              <a:rPr lang="ru-RU" sz="2000" b="1" dirty="0" smtClean="0">
                <a:latin typeface="Arial" charset="0"/>
              </a:rPr>
              <a:t>сотрудничают с кафедрами </a:t>
            </a:r>
          </a:p>
          <a:p>
            <a:pPr algn="ctr">
              <a:lnSpc>
                <a:spcPct val="90000"/>
              </a:lnSpc>
              <a:buFont typeface="Wingdings 3" pitchFamily="18" charset="2"/>
              <a:buNone/>
            </a:pPr>
            <a:r>
              <a:rPr lang="ru-RU" sz="2000" b="1" dirty="0" smtClean="0">
                <a:latin typeface="Arial" charset="0"/>
              </a:rPr>
              <a:t>ведущих ВУЗов РФ:</a:t>
            </a:r>
          </a:p>
          <a:p>
            <a:pPr algn="ctr">
              <a:lnSpc>
                <a:spcPct val="90000"/>
              </a:lnSpc>
              <a:buFont typeface="Wingdings 3" pitchFamily="18" charset="2"/>
              <a:buNone/>
            </a:pPr>
            <a:endParaRPr lang="ru-RU" sz="800" b="1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Arial" charset="0"/>
              </a:rPr>
              <a:t>Московского государственного горного университета;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Arial" charset="0"/>
              </a:rPr>
              <a:t> Уральского государственного горного университета;</a:t>
            </a:r>
            <a:endParaRPr lang="en-US" sz="2000" b="1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Arial" charset="0"/>
              </a:rPr>
              <a:t>Институт горного дела Уральского отделения РАН;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Arial" charset="0"/>
              </a:rPr>
              <a:t>Российского государственного </a:t>
            </a:r>
            <a:r>
              <a:rPr lang="ru-RU" sz="2000" b="1" dirty="0" err="1" smtClean="0">
                <a:latin typeface="Arial" charset="0"/>
              </a:rPr>
              <a:t>геолого-разведочного</a:t>
            </a:r>
            <a:r>
              <a:rPr lang="ru-RU" sz="2000" b="1" dirty="0" smtClean="0">
                <a:latin typeface="Arial" charset="0"/>
              </a:rPr>
              <a:t> университета;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Arial" charset="0"/>
              </a:rPr>
              <a:t>Воронежского государственного технического университета;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Arial" charset="0"/>
              </a:rPr>
              <a:t>Белгородского государственного университета;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Arial" charset="0"/>
              </a:rPr>
              <a:t>Харьковского национального университета.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endParaRPr lang="ru-RU" sz="800" b="1" dirty="0" smtClean="0">
              <a:latin typeface="Arial" charset="0"/>
            </a:endParaRPr>
          </a:p>
          <a:p>
            <a:pPr algn="just">
              <a:lnSpc>
                <a:spcPct val="90000"/>
              </a:lnSpc>
              <a:buFont typeface="Wingdings 3" pitchFamily="18" charset="2"/>
              <a:buNone/>
            </a:pPr>
            <a:r>
              <a:rPr lang="ru-RU" sz="2000" b="1" dirty="0" smtClean="0">
                <a:latin typeface="Arial" charset="0"/>
              </a:rPr>
              <a:t> 	</a:t>
            </a:r>
          </a:p>
          <a:p>
            <a:pPr algn="just">
              <a:lnSpc>
                <a:spcPct val="90000"/>
              </a:lnSpc>
              <a:buFont typeface="Wingdings 3" pitchFamily="18" charset="2"/>
              <a:buNone/>
            </a:pPr>
            <a:endParaRPr lang="ru-RU" sz="2000" b="1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endParaRPr lang="ru-RU" sz="2000" b="1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ru-RU" sz="2000" dirty="0" smtClean="0"/>
          </a:p>
        </p:txBody>
      </p:sp>
      <p:pic>
        <p:nvPicPr>
          <p:cNvPr id="3073" name="Picture 1" descr="D:\Documents and Settings\Администратор\Local Settings\Temp\сканирование0002.jpg"/>
          <p:cNvPicPr>
            <a:picLocks noChangeAspect="1" noChangeArrowheads="1"/>
          </p:cNvPicPr>
          <p:nvPr/>
        </p:nvPicPr>
        <p:blipFill>
          <a:blip r:embed="rId2" cstate="print"/>
          <a:srcRect l="3475"/>
          <a:stretch>
            <a:fillRect/>
          </a:stretch>
        </p:blipFill>
        <p:spPr bwMode="auto">
          <a:xfrm rot="780000">
            <a:off x="6772013" y="240927"/>
            <a:ext cx="1686018" cy="26031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32" y="5380696"/>
            <a:ext cx="885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Wingdings 3" pitchFamily="18" charset="2"/>
              <a:buNone/>
            </a:pPr>
            <a:r>
              <a:rPr lang="ru-RU" sz="2000" dirty="0" smtClean="0">
                <a:latin typeface="Arial" charset="0"/>
              </a:rPr>
              <a:t>Участвуют в международных </a:t>
            </a:r>
          </a:p>
          <a:p>
            <a:pPr algn="just">
              <a:lnSpc>
                <a:spcPct val="90000"/>
              </a:lnSpc>
              <a:buFont typeface="Wingdings 3" pitchFamily="18" charset="2"/>
              <a:buNone/>
            </a:pPr>
            <a:r>
              <a:rPr lang="ru-RU" sz="2000" dirty="0" smtClean="0">
                <a:latin typeface="Arial" charset="0"/>
              </a:rPr>
              <a:t>конференциях как в России и ближнем зарубежье (Москва, Воронеж, Тула, Орёл, Самара, Белгород, Санкт-Петербург, Пенза, Ростов-на-Дону, Екатеринбург, Хабаровск и др.), так и европейских и мировых конгрессах.</a:t>
            </a:r>
          </a:p>
        </p:txBody>
      </p:sp>
      <p:sp>
        <p:nvSpPr>
          <p:cNvPr id="13314" name="AutoShape 2" descr="https://apf.mail.ru/cgi-bin/readmsg/%D0%9F%D0%A3%D0%914%20001.jpg?id=14872346480000000948%3B0%3B2&amp;x-email=yulya_nekrasova%40mail.ru&amp;exif=1&amp;bs=14403&amp;bl=127179&amp;ct=image%2Fjpeg&amp;cn=%25d0%259f%25d0%25a3%25d0%25914%2520001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8377" t="4635" r="9979" b="5438"/>
          <a:stretch>
            <a:fillRect/>
          </a:stretch>
        </p:blipFill>
        <p:spPr bwMode="auto">
          <a:xfrm rot="840000">
            <a:off x="6808861" y="2733720"/>
            <a:ext cx="1953353" cy="27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3200" i="1" dirty="0" smtClean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Патенты</a:t>
            </a:r>
            <a:endParaRPr lang="ru-RU" sz="3200" i="1" dirty="0">
              <a:solidFill>
                <a:srgbClr val="0033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4503"/>
          <a:stretch>
            <a:fillRect/>
          </a:stretch>
        </p:blipFill>
        <p:spPr bwMode="auto">
          <a:xfrm rot="10800000">
            <a:off x="357158" y="1714488"/>
            <a:ext cx="2114674" cy="29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4708" y="575857"/>
            <a:ext cx="2071702" cy="292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986" y="2428868"/>
            <a:ext cx="2104856" cy="29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-10000" contrast="20000"/>
          </a:blip>
          <a:srcRect l="23437" t="8056" r="26172" b="3320"/>
          <a:stretch>
            <a:fillRect/>
          </a:stretch>
        </p:blipFill>
        <p:spPr bwMode="auto">
          <a:xfrm>
            <a:off x="4423179" y="3643314"/>
            <a:ext cx="2077647" cy="29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428604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ru-RU" sz="22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Динамика научных публикаций </a:t>
            </a:r>
            <a:r>
              <a:rPr lang="ru-RU" sz="2200" i="1" dirty="0" smtClean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кафедры </a:t>
            </a:r>
            <a:r>
              <a:rPr lang="ru-RU" sz="22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ВМ за 2014-2016 </a:t>
            </a:r>
            <a:r>
              <a:rPr lang="ru-RU" sz="2200" i="1" dirty="0" smtClean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г.г. </a:t>
            </a:r>
            <a:endParaRPr lang="ru-RU" sz="2200" i="1" dirty="0">
              <a:solidFill>
                <a:srgbClr val="0033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32473" y="5183207"/>
          <a:ext cx="5297245" cy="124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418"/>
                <a:gridCol w="1140945"/>
                <a:gridCol w="1222441"/>
                <a:gridCol w="1222441"/>
              </a:tblGrid>
              <a:tr h="504239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2014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2015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2016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</a:tr>
              <a:tr h="37097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монографии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</a:tr>
              <a:tr h="37097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статьи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22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44</a:t>
                      </a:r>
                      <a:endParaRPr lang="ru-RU" sz="1800" dirty="0"/>
                    </a:p>
                  </a:txBody>
                  <a:tcPr marL="91438" marR="91438" marT="45737" marB="45737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286248" y="928670"/>
          <a:ext cx="464347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5" name="Picture 3" descr="D:\Юля\Горлов\презентация кафедры_СКАНЫ\ПУБ1.jpg"/>
          <p:cNvPicPr>
            <a:picLocks noChangeAspect="1" noChangeArrowheads="1"/>
          </p:cNvPicPr>
          <p:nvPr/>
        </p:nvPicPr>
        <p:blipFill>
          <a:blip r:embed="rId3" cstate="print"/>
          <a:srcRect l="2654" t="661" r="2878" b="2104"/>
          <a:stretch>
            <a:fillRect/>
          </a:stretch>
        </p:blipFill>
        <p:spPr bwMode="auto">
          <a:xfrm rot="-540000">
            <a:off x="270225" y="625700"/>
            <a:ext cx="2154015" cy="3104315"/>
          </a:xfrm>
          <a:prstGeom prst="rect">
            <a:avLst/>
          </a:prstGeom>
          <a:noFill/>
        </p:spPr>
      </p:pic>
      <p:pic>
        <p:nvPicPr>
          <p:cNvPr id="1028" name="Picture 4" descr="D:\Юля\Горлов\презентация кафедры_СКАНЫ\ПУБ2.jpg"/>
          <p:cNvPicPr>
            <a:picLocks noChangeAspect="1" noChangeArrowheads="1"/>
          </p:cNvPicPr>
          <p:nvPr/>
        </p:nvPicPr>
        <p:blipFill>
          <a:blip r:embed="rId4" cstate="print"/>
          <a:srcRect l="6858" t="2544" b="800"/>
          <a:stretch>
            <a:fillRect/>
          </a:stretch>
        </p:blipFill>
        <p:spPr bwMode="auto">
          <a:xfrm>
            <a:off x="1857356" y="1142984"/>
            <a:ext cx="1939910" cy="271464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00000">
            <a:off x="351944" y="2214340"/>
            <a:ext cx="1868113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 descr="D:\Юля\Горлов\презентация кафедры_СКАНЫ\ПУБ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214686"/>
            <a:ext cx="1887950" cy="2737124"/>
          </a:xfrm>
          <a:prstGeom prst="rect">
            <a:avLst/>
          </a:prstGeom>
          <a:noFill/>
        </p:spPr>
      </p:pic>
      <p:pic>
        <p:nvPicPr>
          <p:cNvPr id="6" name="Picture 10" descr="G:\АС ГОРЛОВ\презентация кафедры_СКАНЫ\МОНО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600000">
            <a:off x="271148" y="4037198"/>
            <a:ext cx="1940400" cy="267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281" y="3857628"/>
            <a:ext cx="271464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800" dirty="0" err="1">
                <a:latin typeface="+mn-lt"/>
                <a:ea typeface="+mj-ea"/>
                <a:cs typeface="+mj-cs"/>
              </a:rPr>
              <a:t>Петрашев</a:t>
            </a:r>
            <a:r>
              <a:rPr lang="ru-RU" sz="1800" dirty="0">
                <a:latin typeface="+mn-lt"/>
                <a:ea typeface="+mj-ea"/>
                <a:cs typeface="+mj-cs"/>
              </a:rPr>
              <a:t> В.И.</a:t>
            </a:r>
          </a:p>
        </p:txBody>
      </p:sp>
      <p:pic>
        <p:nvPicPr>
          <p:cNvPr id="25603" name="Picture 23" descr="G:\Новая папка\вввв\Безимени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44488"/>
            <a:ext cx="2376488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Содержимое 6"/>
          <p:cNvSpPr>
            <a:spLocks noGrp="1"/>
          </p:cNvSpPr>
          <p:nvPr>
            <p:ph idx="1"/>
          </p:nvPr>
        </p:nvSpPr>
        <p:spPr>
          <a:xfrm>
            <a:off x="3143240" y="260350"/>
            <a:ext cx="5759460" cy="1800225"/>
          </a:xfrm>
        </p:spPr>
        <p:txBody>
          <a:bodyPr/>
          <a:lstStyle/>
          <a:p>
            <a:r>
              <a:rPr lang="ru-RU" dirty="0" smtClean="0"/>
              <a:t>Проектно-олимпиадная школа юного инженера-конструктора;</a:t>
            </a:r>
          </a:p>
          <a:p>
            <a:r>
              <a:rPr lang="ru-RU" dirty="0" smtClean="0"/>
              <a:t>Летняя математическая школа «</a:t>
            </a:r>
            <a:r>
              <a:rPr lang="en-US" dirty="0" smtClean="0"/>
              <a:t>Sinus – 2016</a:t>
            </a:r>
            <a:r>
              <a:rPr lang="ru-RU" dirty="0" smtClean="0"/>
              <a:t>»</a:t>
            </a:r>
          </a:p>
          <a:p>
            <a:endParaRPr lang="ru-RU" dirty="0" smtClean="0"/>
          </a:p>
        </p:txBody>
      </p:sp>
      <p:pic>
        <p:nvPicPr>
          <p:cNvPr id="25605" name="Picture 3" descr="G:\АС ГОРЛОВ\презентация кафедры_СКАНЫ\ОШ3.jpg"/>
          <p:cNvPicPr>
            <a:picLocks noChangeAspect="1" noChangeArrowheads="1"/>
          </p:cNvPicPr>
          <p:nvPr/>
        </p:nvPicPr>
        <p:blipFill>
          <a:blip r:embed="rId3"/>
          <a:srcRect l="2204" t="3487" r="5239" b="3629"/>
          <a:stretch>
            <a:fillRect/>
          </a:stretch>
        </p:blipFill>
        <p:spPr bwMode="auto">
          <a:xfrm>
            <a:off x="4714876" y="2428868"/>
            <a:ext cx="300039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1"/>
          <p:cNvSpPr>
            <a:spLocks noGrp="1"/>
          </p:cNvSpPr>
          <p:nvPr>
            <p:ph idx="1"/>
          </p:nvPr>
        </p:nvSpPr>
        <p:spPr>
          <a:xfrm>
            <a:off x="0" y="620713"/>
            <a:ext cx="8831263" cy="1022337"/>
          </a:xfrm>
        </p:spPr>
        <p:txBody>
          <a:bodyPr/>
          <a:lstStyle/>
          <a:p>
            <a:r>
              <a:rPr lang="ru-RU" sz="2200" dirty="0" smtClean="0"/>
              <a:t>Региональный этап Всероссийской олимпиады школьников по математике (Рябцева С.В., </a:t>
            </a:r>
            <a:r>
              <a:rPr lang="ru-RU" sz="2200" dirty="0" err="1" smtClean="0"/>
              <a:t>Петрашёв</a:t>
            </a:r>
            <a:r>
              <a:rPr lang="ru-RU" sz="2200" dirty="0" smtClean="0"/>
              <a:t> В.И., Толстопятов С.Н.)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08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i="1" dirty="0" smtClean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Участие в жюри олимпиад и конкурсов </a:t>
            </a:r>
            <a:endParaRPr lang="ru-RU" sz="3200" i="1" dirty="0">
              <a:solidFill>
                <a:srgbClr val="0033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/>
          <a:srcRect l="21303" t="17345" r="21693" b="11781"/>
          <a:stretch>
            <a:fillRect/>
          </a:stretch>
        </p:blipFill>
        <p:spPr bwMode="auto">
          <a:xfrm>
            <a:off x="142844" y="1928802"/>
            <a:ext cx="306655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3" descr="G:\Новая папка\вввв\Безимени-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595665"/>
            <a:ext cx="1363645" cy="204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6" descr="G:\Новая папка\вввв\Безимени-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416129"/>
            <a:ext cx="1293814" cy="194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2" descr="G:\Новая папка\вввв\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1643050"/>
            <a:ext cx="119047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6"/>
          <a:srcRect l="2002" t="2756" r="3914" b="6307"/>
          <a:stretch>
            <a:fillRect/>
          </a:stretch>
        </p:blipFill>
        <p:spPr bwMode="auto">
          <a:xfrm>
            <a:off x="2000232" y="4286256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D:\Documents and Settings\Администратор\Local Settings\Temp\сканирование0001.jpg"/>
          <p:cNvPicPr>
            <a:picLocks noChangeAspect="1" noChangeArrowheads="1"/>
          </p:cNvPicPr>
          <p:nvPr/>
        </p:nvPicPr>
        <p:blipFill>
          <a:blip r:embed="rId7" cstate="print"/>
          <a:srcRect l="2563" r="5353" b="2028"/>
          <a:stretch>
            <a:fillRect/>
          </a:stretch>
        </p:blipFill>
        <p:spPr bwMode="auto">
          <a:xfrm rot="5400000">
            <a:off x="6150524" y="3136384"/>
            <a:ext cx="2357430" cy="337133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1"/>
          <p:cNvSpPr>
            <a:spLocks noGrp="1"/>
          </p:cNvSpPr>
          <p:nvPr>
            <p:ph idx="1"/>
          </p:nvPr>
        </p:nvSpPr>
        <p:spPr>
          <a:xfrm>
            <a:off x="250825" y="260350"/>
            <a:ext cx="8642350" cy="1012825"/>
          </a:xfrm>
        </p:spPr>
        <p:txBody>
          <a:bodyPr/>
          <a:lstStyle/>
          <a:p>
            <a:pPr algn="just"/>
            <a:r>
              <a:rPr lang="ru-RU" sz="2400" dirty="0" smtClean="0"/>
              <a:t>Научно-социальная программа для молодёжи и школьников «Шаг в будущее» на базе Белгородского инженерного юношеского лицея-интерната (Никуличев В.Б., Некрасова Ю.С.)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3116"/>
            <a:ext cx="2830512" cy="38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pic>
        <p:nvPicPr>
          <p:cNvPr id="27652" name="Picture 25" descr="G:\Новая папка\вввв\Безимени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088" y="4214818"/>
            <a:ext cx="157119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071678"/>
            <a:ext cx="28590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pic>
        <p:nvPicPr>
          <p:cNvPr id="8" name="Picture 27" descr="G:\АС ГОРЛОВ\Некрасова Ю.С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8942" y="1857364"/>
            <a:ext cx="157933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214282" y="142852"/>
            <a:ext cx="8715436" cy="660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285753"/>
            <a:ext cx="9144000" cy="571479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200" i="1" dirty="0">
                <a:solidFill>
                  <a:srgbClr val="0033CC"/>
                </a:solidFill>
                <a:latin typeface="+mn-lt"/>
              </a:rPr>
              <a:t>История кафедры высшей математики</a:t>
            </a:r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500034" y="1071546"/>
            <a:ext cx="77153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ru-RU" sz="2000" i="1" dirty="0"/>
              <a:t>Кафедра высшей математики создана одновременно с образованием нашего университета. </a:t>
            </a:r>
            <a:endParaRPr lang="en-US" sz="2000" i="1" dirty="0" smtClean="0"/>
          </a:p>
          <a:p>
            <a:pPr algn="just" eaLnBrk="0" hangingPunct="0"/>
            <a:endParaRPr lang="en-US" sz="1800" i="1" dirty="0" smtClean="0"/>
          </a:p>
          <a:p>
            <a:pPr algn="just" eaLnBrk="0" hangingPunct="0">
              <a:buFont typeface="Wingdings" pitchFamily="2" charset="2"/>
              <a:buChar char="Ø"/>
            </a:pPr>
            <a:r>
              <a:rPr lang="ru-RU" sz="2000" i="1" dirty="0" smtClean="0"/>
              <a:t>Первым </a:t>
            </a:r>
            <a:r>
              <a:rPr lang="ru-RU" sz="2000" i="1" dirty="0"/>
              <a:t>заведующим кафедрой был В.А. Васильев</a:t>
            </a:r>
            <a:r>
              <a:rPr lang="ru-RU" sz="2000" i="1" dirty="0" smtClean="0"/>
              <a:t>.</a:t>
            </a:r>
            <a:endParaRPr lang="en-US" sz="2000" i="1" dirty="0" smtClean="0"/>
          </a:p>
          <a:p>
            <a:pPr algn="just" eaLnBrk="0" hangingPunct="0"/>
            <a:r>
              <a:rPr lang="ru-RU" sz="2000" i="1" dirty="0" smtClean="0"/>
              <a:t> </a:t>
            </a:r>
            <a:endParaRPr lang="en-US" sz="2000" i="1" dirty="0" smtClean="0"/>
          </a:p>
          <a:p>
            <a:pPr algn="just" eaLnBrk="0" hangingPunct="0">
              <a:buFont typeface="Wingdings" pitchFamily="2" charset="2"/>
              <a:buChar char="Ø"/>
            </a:pPr>
            <a:r>
              <a:rPr lang="ru-RU" sz="2000" i="1" dirty="0" smtClean="0"/>
              <a:t>Затем </a:t>
            </a:r>
            <a:r>
              <a:rPr lang="ru-RU" sz="2000" i="1" dirty="0"/>
              <a:t>кафедру возглавляли В.А. Бублик, Е.Н. Сергиенко, Б.З. Федоренко, А.Г. </a:t>
            </a:r>
            <a:r>
              <a:rPr lang="ru-RU" sz="2000" i="1" dirty="0" err="1"/>
              <a:t>Брусенцев</a:t>
            </a:r>
            <a:r>
              <a:rPr lang="ru-RU" sz="2000" i="1" dirty="0"/>
              <a:t>. </a:t>
            </a:r>
            <a:endParaRPr lang="en-US" sz="2000" i="1" dirty="0" smtClean="0"/>
          </a:p>
          <a:p>
            <a:pPr algn="just" eaLnBrk="0" hangingPunct="0"/>
            <a:endParaRPr lang="en-US" sz="1800" i="1" dirty="0" smtClean="0"/>
          </a:p>
          <a:p>
            <a:pPr algn="just" eaLnBrk="0" hangingPunct="0">
              <a:buFont typeface="Wingdings" pitchFamily="2" charset="2"/>
              <a:buChar char="Ø"/>
            </a:pPr>
            <a:r>
              <a:rPr lang="ru-RU" sz="2000" i="1" dirty="0" smtClean="0"/>
              <a:t>В </a:t>
            </a:r>
            <a:r>
              <a:rPr lang="ru-RU" sz="2000" i="1" dirty="0"/>
              <a:t>настоящее время заведующим кафедрой является кандидат технических наук, доцент Горлов Александр Семенович. </a:t>
            </a: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357158" y="4429132"/>
            <a:ext cx="60007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i="1" dirty="0"/>
              <a:t>Заместителем заведующего кафедрой является доктор технических наук, профессор </a:t>
            </a:r>
            <a:endParaRPr lang="en-US" sz="2000" i="1" dirty="0" smtClean="0"/>
          </a:p>
          <a:p>
            <a:pPr algn="ctr" eaLnBrk="0" hangingPunct="0"/>
            <a:r>
              <a:rPr lang="ru-RU" sz="2000" i="1" dirty="0" smtClean="0"/>
              <a:t>Редькин </a:t>
            </a:r>
            <a:r>
              <a:rPr lang="ru-RU" sz="2000" i="1" dirty="0"/>
              <a:t>Геннадий Михайлович. </a:t>
            </a:r>
            <a:endParaRPr lang="en-US" sz="2000" i="1" dirty="0" smtClean="0"/>
          </a:p>
          <a:p>
            <a:pPr algn="ctr" eaLnBrk="0" hangingPunct="0"/>
            <a:r>
              <a:rPr lang="ru-RU" sz="2000" i="1" dirty="0" smtClean="0"/>
              <a:t>Преподавательская </a:t>
            </a:r>
            <a:r>
              <a:rPr lang="ru-RU" sz="2000" i="1" dirty="0"/>
              <a:t>и профессиональная деятельность осуществляется высококвалифицированными </a:t>
            </a:r>
            <a:r>
              <a:rPr lang="ru-RU" sz="2000" i="1" dirty="0" smtClean="0"/>
              <a:t>специалистами</a:t>
            </a:r>
            <a:r>
              <a:rPr lang="en-US" sz="2000" i="1" dirty="0" smtClean="0"/>
              <a:t>.</a:t>
            </a:r>
            <a:endParaRPr lang="ru-RU" sz="2000" dirty="0"/>
          </a:p>
        </p:txBody>
      </p:sp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221504"/>
            <a:ext cx="2265362" cy="237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4"/>
          <p:cNvSpPr>
            <a:spLocks noChangeArrowheads="1"/>
          </p:cNvSpPr>
          <p:nvPr/>
        </p:nvSpPr>
        <p:spPr bwMode="auto">
          <a:xfrm>
            <a:off x="1428728" y="58143"/>
            <a:ext cx="698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Олимпиады школьников</a:t>
            </a:r>
          </a:p>
        </p:txBody>
      </p:sp>
      <p:sp>
        <p:nvSpPr>
          <p:cNvPr id="28675" name="Прямоугольник 5"/>
          <p:cNvSpPr>
            <a:spLocks noChangeArrowheads="1"/>
          </p:cNvSpPr>
          <p:nvPr/>
        </p:nvSpPr>
        <p:spPr bwMode="auto">
          <a:xfrm>
            <a:off x="3779838" y="777895"/>
            <a:ext cx="51847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ü"/>
            </a:pPr>
            <a:r>
              <a:rPr lang="ru-RU" sz="2200" dirty="0">
                <a:cs typeface="Times New Roman" pitchFamily="18" charset="0"/>
              </a:rPr>
              <a:t>Будущие исследователи – будущее науки;</a:t>
            </a:r>
          </a:p>
          <a:p>
            <a:pPr algn="just" eaLnBrk="0" hangingPunct="0"/>
            <a:endParaRPr lang="ru-RU" sz="2200" dirty="0"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dirty="0">
                <a:cs typeface="Times New Roman" pitchFamily="18" charset="0"/>
              </a:rPr>
              <a:t>Межрегиональная олимпиада по математике – САММАТ;</a:t>
            </a:r>
          </a:p>
          <a:p>
            <a:pPr algn="just" eaLnBrk="0" hangingPunct="0"/>
            <a:endParaRPr lang="ru-RU" sz="2200" dirty="0"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dirty="0">
                <a:cs typeface="Times New Roman" pitchFamily="18" charset="0"/>
              </a:rPr>
              <a:t>Межрегиональная олимпиада по математике и криптографии;</a:t>
            </a:r>
          </a:p>
          <a:p>
            <a:pPr algn="just" eaLnBrk="0" hangingPunct="0"/>
            <a:endParaRPr lang="ru-RU" sz="2200" dirty="0"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dirty="0">
                <a:cs typeface="Times New Roman" pitchFamily="18" charset="0"/>
              </a:rPr>
              <a:t>Многопрофильная инженерная олимпиада «Звезда»;</a:t>
            </a:r>
          </a:p>
          <a:p>
            <a:pPr algn="just" eaLnBrk="0" hangingPunct="0"/>
            <a:endParaRPr lang="ru-RU" sz="2200" dirty="0"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2200" dirty="0" err="1">
                <a:cs typeface="Times New Roman" pitchFamily="18" charset="0"/>
              </a:rPr>
              <a:t>Шуховская</a:t>
            </a:r>
            <a:r>
              <a:rPr lang="ru-RU" sz="2200" dirty="0">
                <a:cs typeface="Times New Roman" pitchFamily="18" charset="0"/>
              </a:rPr>
              <a:t> олимпиада;</a:t>
            </a:r>
          </a:p>
          <a:p>
            <a:pPr algn="just" eaLnBrk="0" hangingPunct="0"/>
            <a:endParaRPr lang="ru-RU" sz="2200" dirty="0"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200" dirty="0">
                <a:cs typeface="Times New Roman" pitchFamily="18" charset="0"/>
              </a:rPr>
              <a:t>Всероссийская программа – «Шаг в будущее»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1196752"/>
            <a:ext cx="450923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1436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Подготовительные курсы</a:t>
            </a:r>
          </a:p>
        </p:txBody>
      </p:sp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>
            <a:off x="71406" y="502863"/>
            <a:ext cx="607223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 typeface="Wingdings" pitchFamily="2" charset="2"/>
              <a:buChar char="Ø"/>
            </a:pPr>
            <a:r>
              <a:rPr lang="ru-RU" sz="2400" u="sng" dirty="0" smtClean="0">
                <a:cs typeface="Times New Roman" pitchFamily="18" charset="0"/>
              </a:rPr>
              <a:t>Работа в </a:t>
            </a:r>
            <a:r>
              <a:rPr lang="ru-RU" sz="2400" u="sng" dirty="0">
                <a:cs typeface="Times New Roman" pitchFamily="18" charset="0"/>
              </a:rPr>
              <a:t>университете </a:t>
            </a:r>
            <a:endParaRPr lang="ru-RU" sz="2400" u="sng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Польшина </a:t>
            </a:r>
            <a:r>
              <a:rPr lang="ru-RU" sz="2000" dirty="0">
                <a:cs typeface="Times New Roman" pitchFamily="18" charset="0"/>
              </a:rPr>
              <a:t>Л.Б., </a:t>
            </a:r>
            <a:endParaRPr lang="ru-RU" sz="2000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Некрасов </a:t>
            </a:r>
            <a:r>
              <a:rPr lang="ru-RU" sz="2000" dirty="0">
                <a:cs typeface="Times New Roman" pitchFamily="18" charset="0"/>
              </a:rPr>
              <a:t>Ю.Ю., </a:t>
            </a:r>
            <a:endParaRPr lang="ru-RU" sz="2000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Горлов </a:t>
            </a:r>
            <a:r>
              <a:rPr lang="ru-RU" sz="2000" dirty="0">
                <a:cs typeface="Times New Roman" pitchFamily="18" charset="0"/>
              </a:rPr>
              <a:t>А.С., </a:t>
            </a:r>
            <a:endParaRPr lang="ru-RU" sz="2000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Рябцева С.В. ,</a:t>
            </a: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Окунева </a:t>
            </a:r>
            <a:r>
              <a:rPr lang="ru-RU" sz="2000" dirty="0">
                <a:cs typeface="Times New Roman" pitchFamily="18" charset="0"/>
              </a:rPr>
              <a:t>Г.Л., </a:t>
            </a:r>
            <a:endParaRPr lang="ru-RU" sz="2000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Некрасова </a:t>
            </a:r>
            <a:r>
              <a:rPr lang="ru-RU" sz="2000" dirty="0">
                <a:cs typeface="Times New Roman" pitchFamily="18" charset="0"/>
              </a:rPr>
              <a:t>Ю.С</a:t>
            </a:r>
            <a:r>
              <a:rPr lang="ru-RU" sz="2000" dirty="0" smtClean="0">
                <a:cs typeface="Times New Roman" pitchFamily="18" charset="0"/>
              </a:rPr>
              <a:t>.;</a:t>
            </a:r>
            <a:endParaRPr lang="ru-RU" sz="2000" dirty="0">
              <a:cs typeface="Times New Roman" pitchFamily="18" charset="0"/>
            </a:endParaRPr>
          </a:p>
          <a:p>
            <a:pPr algn="ctr" eaLnBrk="0" hangingPunct="0">
              <a:buFont typeface="Wingdings" pitchFamily="2" charset="2"/>
              <a:buChar char="Ø"/>
            </a:pPr>
            <a:r>
              <a:rPr lang="ru-RU" sz="2400" u="sng" dirty="0" smtClean="0">
                <a:cs typeface="Times New Roman" pitchFamily="18" charset="0"/>
              </a:rPr>
              <a:t>работа </a:t>
            </a:r>
            <a:r>
              <a:rPr lang="ru-RU" sz="2400" u="sng" dirty="0">
                <a:cs typeface="Times New Roman" pitchFamily="18" charset="0"/>
              </a:rPr>
              <a:t>в школах </a:t>
            </a:r>
            <a:r>
              <a:rPr lang="ru-RU" sz="2400" u="sng" dirty="0" smtClean="0">
                <a:cs typeface="Times New Roman" pitchFamily="18" charset="0"/>
              </a:rPr>
              <a:t>области</a:t>
            </a:r>
          </a:p>
          <a:p>
            <a:pPr algn="ctr" eaLnBrk="0" hangingPunct="0"/>
            <a:r>
              <a:rPr lang="ru-RU" sz="2400" dirty="0" smtClean="0">
                <a:cs typeface="Times New Roman" pitchFamily="18" charset="0"/>
              </a:rPr>
              <a:t>	</a:t>
            </a:r>
            <a:r>
              <a:rPr lang="ru-RU" sz="2000" dirty="0" smtClean="0">
                <a:cs typeface="Times New Roman" pitchFamily="18" charset="0"/>
              </a:rPr>
              <a:t>г. Строитель - Некрасова </a:t>
            </a:r>
            <a:r>
              <a:rPr lang="ru-RU" sz="2000" dirty="0">
                <a:cs typeface="Times New Roman" pitchFamily="18" charset="0"/>
              </a:rPr>
              <a:t>Ю.С</a:t>
            </a:r>
            <a:r>
              <a:rPr lang="ru-RU" sz="2000" dirty="0" smtClean="0">
                <a:cs typeface="Times New Roman" pitchFamily="18" charset="0"/>
              </a:rPr>
              <a:t>., 	</a:t>
            </a: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пгт Прохоровка, пгт Чернянка -Толстопятов </a:t>
            </a:r>
            <a:r>
              <a:rPr lang="ru-RU" sz="2000" dirty="0">
                <a:cs typeface="Times New Roman" pitchFamily="18" charset="0"/>
              </a:rPr>
              <a:t>С.Н</a:t>
            </a:r>
            <a:r>
              <a:rPr lang="ru-RU" sz="2000" dirty="0" smtClean="0">
                <a:cs typeface="Times New Roman" pitchFamily="18" charset="0"/>
              </a:rPr>
              <a:t>.;</a:t>
            </a:r>
            <a:endParaRPr lang="ru-RU" sz="2400" dirty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813" t="11906" b="12687"/>
          <a:stretch>
            <a:fillRect/>
          </a:stretch>
        </p:blipFill>
        <p:spPr bwMode="auto">
          <a:xfrm>
            <a:off x="6072198" y="184569"/>
            <a:ext cx="2928958" cy="43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1259" t="37704" r="39145" b="24593"/>
          <a:stretch>
            <a:fillRect/>
          </a:stretch>
        </p:blipFill>
        <p:spPr bwMode="auto">
          <a:xfrm>
            <a:off x="142844" y="3857629"/>
            <a:ext cx="336456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786182" y="492919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Char char="Ø"/>
            </a:pPr>
            <a:r>
              <a:rPr lang="ru-RU" sz="2400" u="sng" dirty="0" smtClean="0">
                <a:cs typeface="Times New Roman" pitchFamily="18" charset="0"/>
              </a:rPr>
              <a:t>шуховский конкурс </a:t>
            </a:r>
          </a:p>
          <a:p>
            <a:pPr algn="ctr" eaLnBrk="0" hangingPunct="0"/>
            <a:r>
              <a:rPr lang="ru-RU" sz="2000" dirty="0" smtClean="0">
                <a:cs typeface="Times New Roman" pitchFamily="18" charset="0"/>
              </a:rPr>
              <a:t>председатель предметной комиссии Польшина Л.Б.</a:t>
            </a:r>
            <a:endParaRPr lang="ru-RU" sz="2000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0" y="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i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</a:rPr>
              <a:t>Студенческие олимпиады</a:t>
            </a:r>
          </a:p>
        </p:txBody>
      </p:sp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71406" y="3643314"/>
            <a:ext cx="478634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ru-RU" sz="800" b="0" dirty="0">
              <a:cs typeface="Times New Roman" pitchFamily="18" charset="0"/>
            </a:endParaRPr>
          </a:p>
          <a:p>
            <a:pPr eaLnBrk="0" hangingPunct="0"/>
            <a:r>
              <a:rPr lang="ru-RU" sz="2000" u="sng" dirty="0">
                <a:cs typeface="Times New Roman" pitchFamily="18" charset="0"/>
              </a:rPr>
              <a:t>2014 г.</a:t>
            </a:r>
            <a:r>
              <a:rPr lang="ru-RU" sz="2000" dirty="0">
                <a:cs typeface="Times New Roman" pitchFamily="18" charset="0"/>
              </a:rPr>
              <a:t>: 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Костин С.В., Пожидаев С.О. Грамота за III место в номинации «Технологические университеты»</a:t>
            </a:r>
          </a:p>
          <a:p>
            <a:pPr eaLnBrk="0" hangingPunct="0"/>
            <a:r>
              <a:rPr lang="ru-RU" sz="2000" u="sng" dirty="0">
                <a:solidFill>
                  <a:srgbClr val="000000"/>
                </a:solidFill>
                <a:cs typeface="Times New Roman" pitchFamily="18" charset="0"/>
              </a:rPr>
              <a:t>2015 г.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ru-RU" sz="2000" dirty="0"/>
              <a:t>Абрамова А.А.; </a:t>
            </a:r>
            <a:r>
              <a:rPr lang="ru-RU" sz="2000" dirty="0" err="1"/>
              <a:t>Гуткин</a:t>
            </a:r>
            <a:r>
              <a:rPr lang="ru-RU" sz="2000" dirty="0"/>
              <a:t> К.А.; 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Костин С.В. Грамота за II место в номинации «Технологические университеты</a:t>
            </a:r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endParaRPr lang="ru-RU" sz="2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4000528" cy="300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510788"/>
            <a:ext cx="1963078" cy="277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357686" y="7143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Char char="Ø"/>
            </a:pPr>
            <a:r>
              <a:rPr lang="ru-RU" sz="2400" dirty="0" smtClean="0">
                <a:cs typeface="Times New Roman" pitchFamily="18" charset="0"/>
              </a:rPr>
              <a:t>Новочеркасск</a:t>
            </a:r>
            <a:r>
              <a:rPr lang="ru-RU" sz="2400" b="0" dirty="0" smtClean="0">
                <a:cs typeface="Times New Roman" pitchFamily="18" charset="0"/>
              </a:rPr>
              <a:t>. </a:t>
            </a:r>
          </a:p>
          <a:p>
            <a:pPr algn="ctr" eaLnBrk="0" hangingPunct="0"/>
            <a:r>
              <a:rPr lang="ru-RU" sz="2400" b="0" dirty="0" smtClean="0">
                <a:cs typeface="Times New Roman" pitchFamily="18" charset="0"/>
              </a:rPr>
              <a:t>Всероссийская студенческая олимпиада </a:t>
            </a:r>
          </a:p>
          <a:p>
            <a:pPr algn="ctr" eaLnBrk="0" hangingPunct="0"/>
            <a:r>
              <a:rPr lang="ru-RU" sz="2400" b="0" dirty="0" smtClean="0">
                <a:cs typeface="Times New Roman" pitchFamily="18" charset="0"/>
              </a:rPr>
              <a:t>по высшей математике: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4760711" y="3500438"/>
            <a:ext cx="3954693" cy="2857520"/>
            <a:chOff x="4869856" y="3575376"/>
            <a:chExt cx="4066056" cy="2901534"/>
          </a:xfrm>
        </p:grpSpPr>
        <p:pic>
          <p:nvPicPr>
            <p:cNvPr id="30725" name="Picture 7"/>
            <p:cNvPicPr>
              <a:picLocks noChangeAspect="1" noChangeArrowheads="1"/>
            </p:cNvPicPr>
            <p:nvPr/>
          </p:nvPicPr>
          <p:blipFill>
            <a:blip r:embed="rId4"/>
            <a:srcRect l="2737"/>
            <a:stretch>
              <a:fillRect/>
            </a:stretch>
          </p:blipFill>
          <p:spPr bwMode="auto">
            <a:xfrm rot="1200000">
              <a:off x="7007099" y="3747997"/>
              <a:ext cx="1928813" cy="272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4" name="Picture 6"/>
            <p:cNvPicPr>
              <a:picLocks noChangeAspect="1" noChangeArrowheads="1"/>
            </p:cNvPicPr>
            <p:nvPr/>
          </p:nvPicPr>
          <p:blipFill>
            <a:blip r:embed="rId5"/>
            <a:srcRect l="4378"/>
            <a:stretch>
              <a:fillRect/>
            </a:stretch>
          </p:blipFill>
          <p:spPr bwMode="auto">
            <a:xfrm rot="-600000">
              <a:off x="4869856" y="3575376"/>
              <a:ext cx="1928813" cy="2776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60000">
            <a:off x="291318" y="3800672"/>
            <a:ext cx="2145685" cy="295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2484438" y="476250"/>
            <a:ext cx="617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1748" name="Прямоугольник 6"/>
          <p:cNvSpPr>
            <a:spLocks noChangeArrowheads="1"/>
          </p:cNvSpPr>
          <p:nvPr/>
        </p:nvSpPr>
        <p:spPr bwMode="auto">
          <a:xfrm>
            <a:off x="142845" y="142852"/>
            <a:ext cx="47149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 typeface="Wingdings" pitchFamily="2" charset="2"/>
              <a:buChar char="Ø"/>
            </a:pPr>
            <a:r>
              <a:rPr lang="ru-RU" sz="2200" dirty="0">
                <a:cs typeface="Times New Roman" pitchFamily="18" charset="0"/>
              </a:rPr>
              <a:t>г. Ярославль 2014 г. </a:t>
            </a:r>
            <a:endParaRPr lang="ru-RU" sz="2200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2200" b="0" dirty="0" smtClean="0">
                <a:cs typeface="Times New Roman" pitchFamily="18" charset="0"/>
              </a:rPr>
              <a:t>VII </a:t>
            </a:r>
            <a:r>
              <a:rPr lang="ru-RU" sz="2200" b="0" dirty="0">
                <a:cs typeface="Times New Roman" pitchFamily="18" charset="0"/>
              </a:rPr>
              <a:t>Международная студенческая </a:t>
            </a:r>
            <a:endParaRPr lang="ru-RU" sz="2200" b="0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2200" b="0" dirty="0" smtClean="0">
                <a:cs typeface="Times New Roman" pitchFamily="18" charset="0"/>
              </a:rPr>
              <a:t>олимпиада </a:t>
            </a:r>
            <a:r>
              <a:rPr lang="ru-RU" sz="2200" b="0" dirty="0">
                <a:cs typeface="Times New Roman" pitchFamily="18" charset="0"/>
              </a:rPr>
              <a:t>по математике: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142844" y="1214422"/>
            <a:ext cx="46434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u="sng" dirty="0">
                <a:solidFill>
                  <a:srgbClr val="000000"/>
                </a:solidFill>
                <a:cs typeface="Times New Roman" pitchFamily="18" charset="0"/>
              </a:rPr>
              <a:t>Костин С.В.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 Диплом за I место</a:t>
            </a:r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;</a:t>
            </a:r>
          </a:p>
          <a:p>
            <a:pPr eaLnBrk="0" hangingPunct="0"/>
            <a:endParaRPr lang="ru-RU" sz="8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r>
              <a:rPr lang="ru-RU" sz="2000" u="sng" dirty="0" smtClean="0">
                <a:solidFill>
                  <a:srgbClr val="000000"/>
                </a:solidFill>
                <a:cs typeface="Times New Roman" pitchFamily="18" charset="0"/>
              </a:rPr>
              <a:t>Костин </a:t>
            </a:r>
            <a:r>
              <a:rPr lang="ru-RU" sz="2000" u="sng" dirty="0">
                <a:solidFill>
                  <a:srgbClr val="000000"/>
                </a:solidFill>
                <a:cs typeface="Times New Roman" pitchFamily="18" charset="0"/>
              </a:rPr>
              <a:t>С.В.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 Диплом VI степени в номинации «Инженерное дело, технологии и технические науки, курс 3-5».</a:t>
            </a:r>
            <a:endParaRPr lang="ru-RU" sz="20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750" name="Прямоугольник 8"/>
          <p:cNvSpPr>
            <a:spLocks noChangeArrowheads="1"/>
          </p:cNvSpPr>
          <p:nvPr/>
        </p:nvSpPr>
        <p:spPr bwMode="auto">
          <a:xfrm>
            <a:off x="3714744" y="3357562"/>
            <a:ext cx="535781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 typeface="Wingdings" pitchFamily="2" charset="2"/>
              <a:buChar char="Ø"/>
            </a:pPr>
            <a:r>
              <a:rPr lang="ru-RU" sz="2200" dirty="0"/>
              <a:t>г.Курск </a:t>
            </a:r>
            <a:r>
              <a:rPr lang="ru-RU" sz="2200" dirty="0" smtClean="0"/>
              <a:t>.</a:t>
            </a:r>
          </a:p>
          <a:p>
            <a:pPr algn="ctr" eaLnBrk="0" hangingPunct="0"/>
            <a:r>
              <a:rPr lang="ru-RU" sz="2200" b="0" dirty="0" smtClean="0"/>
              <a:t>Открытая Международная  студенческая Интернет–олимпиада </a:t>
            </a:r>
            <a:r>
              <a:rPr lang="ru-RU" sz="2200" b="0" dirty="0"/>
              <a:t>по дисциплине «Математика» :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00000">
            <a:off x="1247037" y="2811576"/>
            <a:ext cx="2205208" cy="303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Прямоугольник 11"/>
          <p:cNvSpPr>
            <a:spLocks noChangeArrowheads="1"/>
          </p:cNvSpPr>
          <p:nvPr/>
        </p:nvSpPr>
        <p:spPr bwMode="auto">
          <a:xfrm>
            <a:off x="3857588" y="4786322"/>
            <a:ext cx="507213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000" u="sng" dirty="0" smtClean="0"/>
              <a:t>2015 г.</a:t>
            </a:r>
            <a:r>
              <a:rPr lang="ru-RU" sz="2000" dirty="0" smtClean="0"/>
              <a:t>: </a:t>
            </a:r>
            <a:r>
              <a:rPr lang="ru-RU" sz="2000" dirty="0" err="1" smtClean="0"/>
              <a:t>Гуткин</a:t>
            </a:r>
            <a:r>
              <a:rPr lang="ru-RU" sz="2000" dirty="0" smtClean="0"/>
              <a:t> К.А. Диплом </a:t>
            </a:r>
            <a:r>
              <a:rPr lang="ru-RU" sz="2000" dirty="0"/>
              <a:t>2 степени; </a:t>
            </a:r>
          </a:p>
          <a:p>
            <a:pPr eaLnBrk="0" hangingPunct="0"/>
            <a:r>
              <a:rPr lang="ru-RU" sz="2000" dirty="0" smtClean="0"/>
              <a:t>              Калмыков </a:t>
            </a:r>
            <a:r>
              <a:rPr lang="ru-RU" sz="2000" dirty="0"/>
              <a:t>Н.С. </a:t>
            </a:r>
            <a:r>
              <a:rPr lang="ru-RU" sz="2000" dirty="0" smtClean="0"/>
              <a:t>Диплом </a:t>
            </a:r>
            <a:r>
              <a:rPr lang="ru-RU" sz="2000" dirty="0"/>
              <a:t>3 степени</a:t>
            </a:r>
            <a:r>
              <a:rPr lang="ru-RU" sz="2000" dirty="0" smtClean="0"/>
              <a:t>.</a:t>
            </a:r>
          </a:p>
          <a:p>
            <a:pPr eaLnBrk="0" hangingPunct="0"/>
            <a:r>
              <a:rPr lang="ru-RU" sz="2000" u="sng" dirty="0" smtClean="0"/>
              <a:t>2016 г.</a:t>
            </a:r>
            <a:r>
              <a:rPr lang="ru-RU" sz="2000" dirty="0" smtClean="0"/>
              <a:t>: Черенков Д. М. Диплом 1 степени; </a:t>
            </a:r>
          </a:p>
          <a:p>
            <a:pPr eaLnBrk="0" hangingPunct="0"/>
            <a:r>
              <a:rPr lang="ru-RU" sz="2000" dirty="0" smtClean="0"/>
              <a:t>              Рязанов О.Ю. Диплом 2 степени;</a:t>
            </a:r>
          </a:p>
          <a:p>
            <a:pPr eaLnBrk="0" hangingPunct="0"/>
            <a:r>
              <a:rPr lang="ru-RU" sz="2000" dirty="0" smtClean="0"/>
              <a:t>              Губарев К.С. Диплом 1 степени; </a:t>
            </a:r>
          </a:p>
          <a:p>
            <a:pPr eaLnBrk="0" hangingPunct="0"/>
            <a:r>
              <a:rPr lang="ru-RU" sz="2000" dirty="0" smtClean="0"/>
              <a:t>              Григорьев Д.В. Диплом 2 степени.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1" y="142852"/>
            <a:ext cx="4071967" cy="30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285720" y="214290"/>
            <a:ext cx="8429684" cy="638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120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i="1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СТРАТЕГИЯ РАЗВИТИЯ КАФЕДРЫ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42984"/>
            <a:ext cx="8229600" cy="5068888"/>
          </a:xfrm>
        </p:spPr>
        <p:txBody>
          <a:bodyPr>
            <a:noAutofit/>
          </a:bodyPr>
          <a:lstStyle/>
          <a:p>
            <a:pPr marL="0" indent="0">
              <a:buFont typeface="Wingdings 3" pitchFamily="18" charset="2"/>
              <a:buNone/>
              <a:defRPr/>
            </a:pPr>
            <a:r>
              <a:rPr lang="ru-RU" sz="2400" b="1" u="sng" dirty="0"/>
              <a:t>Миссия:</a:t>
            </a:r>
            <a:r>
              <a:rPr lang="ru-RU" sz="2400" dirty="0"/>
              <a:t> </a:t>
            </a:r>
            <a:endParaRPr lang="ru-RU" sz="2400" dirty="0" smtClean="0"/>
          </a:p>
          <a:p>
            <a:pPr>
              <a:defRPr/>
            </a:pPr>
            <a:r>
              <a:rPr lang="ru-RU" sz="2200" b="1" dirty="0" smtClean="0"/>
              <a:t>качественное </a:t>
            </a:r>
            <a:r>
              <a:rPr lang="ru-RU" sz="2200" b="1" dirty="0"/>
              <a:t>преподавание </a:t>
            </a:r>
            <a:r>
              <a:rPr lang="ru-RU" sz="2200" b="1" dirty="0" smtClean="0"/>
              <a:t>математических дисциплин для </a:t>
            </a:r>
            <a:r>
              <a:rPr lang="ru-RU" sz="2200" b="1" dirty="0"/>
              <a:t>всех студентов БГТУ им. </a:t>
            </a:r>
            <a:r>
              <a:rPr lang="ru-RU" sz="2200" b="1" dirty="0" smtClean="0"/>
              <a:t>В.Г. Шухова</a:t>
            </a:r>
            <a:r>
              <a:rPr lang="ru-RU" sz="2200" b="1" dirty="0"/>
              <a:t>; развитие интеллектуального и мировоззренческого потенциала, знаний и навыков, нравственных ценностей и чувства патриотизма, инициативы, ответственности и самостоятельности обучающихся.</a:t>
            </a:r>
          </a:p>
          <a:p>
            <a:pPr marL="0" indent="0">
              <a:buFont typeface="Wingdings 3" pitchFamily="18" charset="2"/>
              <a:buNone/>
              <a:defRPr/>
            </a:pPr>
            <a:r>
              <a:rPr lang="ru-RU" sz="2400" b="1" u="sng" dirty="0"/>
              <a:t>Политика</a:t>
            </a:r>
            <a:r>
              <a:rPr lang="ru-RU" sz="2400" u="sng" dirty="0"/>
              <a:t>: </a:t>
            </a:r>
            <a:endParaRPr lang="ru-RU" sz="2400" u="sng" dirty="0" smtClean="0"/>
          </a:p>
          <a:p>
            <a:pPr>
              <a:defRPr/>
            </a:pPr>
            <a:r>
              <a:rPr lang="ru-RU" sz="2200" b="1" dirty="0" smtClean="0"/>
              <a:t>развитие </a:t>
            </a:r>
            <a:r>
              <a:rPr lang="ru-RU" sz="2200" b="1" dirty="0"/>
              <a:t>научно-исследовательского потенциала кафедры путем расширения знаний посредством подготовки и защиты диссертаций, научного и делового сотрудничества с учеными России, саморазвития и самосовершенствования личностного потенциала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285720" y="0"/>
            <a:ext cx="8429684" cy="638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351"/>
            <a:ext cx="8229600" cy="5240352"/>
          </a:xfrm>
        </p:spPr>
        <p:txBody>
          <a:bodyPr>
            <a:noAutofit/>
          </a:bodyPr>
          <a:lstStyle/>
          <a:p>
            <a:pPr marL="0" indent="0">
              <a:buFont typeface="Wingdings 3" pitchFamily="18" charset="2"/>
              <a:buNone/>
              <a:defRPr/>
            </a:pPr>
            <a:r>
              <a:rPr lang="ru-RU" sz="2400" b="1" u="sng" dirty="0"/>
              <a:t>Цели:</a:t>
            </a:r>
          </a:p>
          <a:p>
            <a:pPr>
              <a:defRPr/>
            </a:pPr>
            <a:r>
              <a:rPr lang="ru-RU" sz="1600" b="1" dirty="0" smtClean="0"/>
              <a:t>Интеллектуализация и </a:t>
            </a:r>
            <a:r>
              <a:rPr lang="ru-RU" sz="1600" b="1" dirty="0" err="1" smtClean="0"/>
              <a:t>технологизация</a:t>
            </a:r>
            <a:r>
              <a:rPr lang="ru-RU" sz="1600" b="1" dirty="0" smtClean="0"/>
              <a:t> учебного процесса, повышение качества преподаваемых дисциплин посредством расширения интерактивных форм обучения, визуализации учебного процесса, совершенствования форм самостоятельной работы студентов и форм контроля.</a:t>
            </a:r>
          </a:p>
          <a:p>
            <a:pPr>
              <a:defRPr/>
            </a:pPr>
            <a:r>
              <a:rPr lang="ru-RU" sz="1600" b="1" dirty="0" smtClean="0"/>
              <a:t>Наращивание научно-педагогического потенциала кафедры, формирование кафедры как учебно-научной единицы.</a:t>
            </a:r>
          </a:p>
          <a:p>
            <a:pPr>
              <a:buNone/>
              <a:defRPr/>
            </a:pPr>
            <a:endParaRPr lang="ru-RU" sz="800" b="1" dirty="0"/>
          </a:p>
          <a:p>
            <a:pPr>
              <a:defRPr/>
            </a:pPr>
            <a:r>
              <a:rPr lang="ru-RU" sz="1600" b="1" dirty="0"/>
              <a:t>Техническое оснащение кафедры для расширения визуализации учебной и научной работы преподавателей и студентов (презентаций на семинарах, конференциях, </a:t>
            </a:r>
            <a:r>
              <a:rPr lang="ru-RU" sz="1600" b="1" dirty="0" smtClean="0"/>
              <a:t>и </a:t>
            </a:r>
            <a:r>
              <a:rPr lang="ru-RU" sz="1600" b="1" dirty="0"/>
              <a:t>т.д</a:t>
            </a:r>
            <a:r>
              <a:rPr lang="ru-RU" sz="1600" b="1" dirty="0" smtClean="0"/>
              <a:t>.).</a:t>
            </a:r>
          </a:p>
          <a:p>
            <a:pPr>
              <a:buNone/>
              <a:defRPr/>
            </a:pPr>
            <a:endParaRPr lang="ru-RU" sz="800" b="1" dirty="0" smtClean="0"/>
          </a:p>
          <a:p>
            <a:pPr>
              <a:defRPr/>
            </a:pPr>
            <a:r>
              <a:rPr lang="ru-RU" sz="1600" b="1" dirty="0" smtClean="0"/>
              <a:t>Создание учебно-методической литературы для иностранных студентов на английском языке.</a:t>
            </a:r>
          </a:p>
          <a:p>
            <a:pPr>
              <a:buNone/>
              <a:defRPr/>
            </a:pPr>
            <a:endParaRPr lang="ru-RU" sz="800" b="1" dirty="0"/>
          </a:p>
          <a:p>
            <a:pPr>
              <a:defRPr/>
            </a:pPr>
            <a:r>
              <a:rPr lang="ru-RU" sz="1600" b="1" dirty="0"/>
              <a:t>Развитие собственных научных школ</a:t>
            </a:r>
            <a:r>
              <a:rPr lang="ru-RU" sz="1600" b="1" dirty="0" smtClean="0"/>
              <a:t>.</a:t>
            </a:r>
          </a:p>
          <a:p>
            <a:pPr>
              <a:buNone/>
              <a:defRPr/>
            </a:pPr>
            <a:endParaRPr lang="ru-RU" sz="800" b="1" dirty="0"/>
          </a:p>
          <a:p>
            <a:pPr>
              <a:defRPr/>
            </a:pPr>
            <a:r>
              <a:rPr lang="ru-RU" sz="1600" b="1" dirty="0" smtClean="0"/>
              <a:t>Профориентационная работа в школах</a:t>
            </a:r>
            <a:r>
              <a:rPr lang="en-US" sz="1600" b="1" dirty="0" smtClean="0"/>
              <a:t> </a:t>
            </a:r>
            <a:r>
              <a:rPr lang="ru-RU" sz="1600" b="1" dirty="0" smtClean="0"/>
              <a:t>и колледжах города и области. Расширение работы с абитуриентами через проведение олимпиад и конкурсов.</a:t>
            </a:r>
          </a:p>
          <a:p>
            <a:pPr>
              <a:buNone/>
              <a:defRPr/>
            </a:pPr>
            <a:endParaRPr lang="ru-RU" sz="800" b="1" dirty="0" smtClean="0"/>
          </a:p>
          <a:p>
            <a:pPr>
              <a:defRPr/>
            </a:pPr>
            <a:r>
              <a:rPr lang="ru-RU" sz="1600" b="1" dirty="0" smtClean="0"/>
              <a:t>Совершенствование </a:t>
            </a:r>
            <a:r>
              <a:rPr lang="ru-RU" sz="1600" b="1" dirty="0"/>
              <a:t>форм воспитательной работы </a:t>
            </a:r>
            <a:r>
              <a:rPr lang="ru-RU" sz="1600" b="1" dirty="0" smtClean="0"/>
              <a:t>(мировоззренческая </a:t>
            </a:r>
            <a:r>
              <a:rPr lang="ru-RU" sz="1600" b="1" dirty="0"/>
              <a:t>и морально-этическая работа со студентами).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285720" y="214290"/>
            <a:ext cx="8429684" cy="638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429684" cy="614366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3600" b="1" i="1" dirty="0" smtClean="0">
              <a:solidFill>
                <a:srgbClr val="0033CC"/>
              </a:solidFill>
            </a:endParaRPr>
          </a:p>
          <a:p>
            <a:pPr algn="ctr">
              <a:buNone/>
            </a:pPr>
            <a:r>
              <a:rPr lang="ru-RU" sz="3600" b="1" i="1" dirty="0" smtClean="0">
                <a:solidFill>
                  <a:srgbClr val="0033CC"/>
                </a:solidFill>
              </a:rPr>
              <a:t>Математика всегда была неотъемлемой и существеннейшей составной частью человеческой культуры.</a:t>
            </a:r>
          </a:p>
          <a:p>
            <a:pPr algn="ctr">
              <a:buNone/>
            </a:pPr>
            <a:endParaRPr lang="ru-RU" sz="3600" b="1" i="1" dirty="0" smtClean="0">
              <a:solidFill>
                <a:srgbClr val="0033CC"/>
              </a:solidFill>
            </a:endParaRPr>
          </a:p>
          <a:p>
            <a:pPr algn="ctr">
              <a:buNone/>
            </a:pPr>
            <a:r>
              <a:rPr lang="ru-RU" sz="3600" b="1" i="1" dirty="0" smtClean="0">
                <a:solidFill>
                  <a:srgbClr val="0033CC"/>
                </a:solidFill>
              </a:rPr>
              <a:t>Она является ключом 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rgbClr val="0033CC"/>
                </a:solidFill>
              </a:rPr>
              <a:t>к познанию окружающего мира, 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rgbClr val="0033CC"/>
                </a:solidFill>
              </a:rPr>
              <a:t>базой научно-технического прогресса и важной компонентой развития личности.</a:t>
            </a:r>
          </a:p>
          <a:p>
            <a:pPr algn="ctr">
              <a:buNone/>
            </a:pPr>
            <a:endParaRPr lang="ru-RU" sz="3600" b="1" i="1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285720" y="214290"/>
            <a:ext cx="8429684" cy="638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463" y="2714620"/>
            <a:ext cx="9126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600" i="1" dirty="0">
                <a:solidFill>
                  <a:srgbClr val="0033CC"/>
                </a:solidFill>
                <a:latin typeface="+mn-lt"/>
              </a:rPr>
              <a:t>СПАСИБО ЗА ВНИМАНИЕ!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0" y="357166"/>
            <a:ext cx="9144000" cy="3816429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dirty="0">
                <a:solidFill>
                  <a:srgbClr val="1D314E"/>
                </a:solidFill>
                <a:latin typeface="Arial" charset="0"/>
                <a:cs typeface="Arial" charset="0"/>
              </a:rPr>
              <a:t>Штатный состав кафедры – 25 </a:t>
            </a:r>
            <a:r>
              <a:rPr lang="ru-RU" sz="2200" dirty="0" smtClean="0">
                <a:solidFill>
                  <a:srgbClr val="1D314E"/>
                </a:solidFill>
                <a:latin typeface="Arial" charset="0"/>
                <a:cs typeface="Arial" charset="0"/>
              </a:rPr>
              <a:t>человек</a:t>
            </a:r>
            <a:endParaRPr lang="ru-RU" sz="2200" dirty="0">
              <a:solidFill>
                <a:srgbClr val="1D314E"/>
              </a:solidFill>
              <a:latin typeface="Arial" charset="0"/>
              <a:cs typeface="Arial" charset="0"/>
            </a:endParaRPr>
          </a:p>
          <a:p>
            <a:pPr eaLnBrk="0" hangingPunct="0"/>
            <a:endParaRPr lang="ru-RU" sz="800" b="0" dirty="0">
              <a:latin typeface="Arial Unicode MS" pitchFamily="34" charset="-128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2200" b="0" i="1" dirty="0"/>
              <a:t>  </a:t>
            </a:r>
            <a:r>
              <a:rPr lang="ru-RU" sz="2200" u="sng" dirty="0"/>
              <a:t>три доктора наук </a:t>
            </a:r>
            <a:r>
              <a:rPr lang="ru-RU" sz="2200" i="1" dirty="0"/>
              <a:t>– В.Г. </a:t>
            </a:r>
            <a:r>
              <a:rPr lang="ru-RU" sz="2200" i="1" dirty="0" err="1"/>
              <a:t>Шаптала</a:t>
            </a:r>
            <a:r>
              <a:rPr lang="ru-RU" sz="2200" i="1" dirty="0"/>
              <a:t>, Г.М. Редькин, </a:t>
            </a:r>
            <a:r>
              <a:rPr lang="ru-RU" sz="2200" i="1" dirty="0" err="1"/>
              <a:t>С.Е.Савотченко</a:t>
            </a:r>
            <a:r>
              <a:rPr lang="ru-RU" sz="2200" i="1" dirty="0" smtClean="0"/>
              <a:t>;</a:t>
            </a:r>
            <a:endParaRPr lang="en-US" sz="2200" i="1" dirty="0" smtClean="0"/>
          </a:p>
          <a:p>
            <a:pPr eaLnBrk="0" hangingPunct="0"/>
            <a:endParaRPr lang="ru-RU" sz="1200" i="1" dirty="0"/>
          </a:p>
          <a:p>
            <a:pPr eaLnBrk="0" hangingPunct="0">
              <a:buFont typeface="Arial" pitchFamily="34" charset="0"/>
              <a:buChar char="•"/>
            </a:pPr>
            <a:r>
              <a:rPr lang="ru-RU" sz="2200" u="sng" dirty="0" smtClean="0"/>
              <a:t>пять </a:t>
            </a:r>
            <a:r>
              <a:rPr lang="ru-RU" sz="2200" u="sng" dirty="0"/>
              <a:t>кандидатов физико-математических наук</a:t>
            </a:r>
            <a:r>
              <a:rPr lang="ru-RU" sz="2200" i="1" dirty="0"/>
              <a:t> – Ю.Ю. Некрасов, Ю.Д. </a:t>
            </a:r>
            <a:r>
              <a:rPr lang="ru-RU" sz="2200" i="1" dirty="0" err="1"/>
              <a:t>Безкровный</a:t>
            </a:r>
            <a:r>
              <a:rPr lang="ru-RU" sz="2200" i="1" dirty="0"/>
              <a:t>, Б.З. Федоренко, С.Н. Толстопятов, Ю.С. Некрасова;</a:t>
            </a:r>
          </a:p>
          <a:p>
            <a:pPr eaLnBrk="0" hangingPunct="0"/>
            <a:endParaRPr lang="ru-RU" sz="1200" dirty="0"/>
          </a:p>
          <a:p>
            <a:pPr algn="just" eaLnBrk="0" hangingPunct="0">
              <a:buFont typeface="Arial" charset="0"/>
              <a:buChar char="•"/>
            </a:pPr>
            <a:r>
              <a:rPr lang="ru-RU" sz="2200" i="1" dirty="0"/>
              <a:t>  </a:t>
            </a:r>
            <a:r>
              <a:rPr lang="ru-RU" sz="2200" u="sng" dirty="0"/>
              <a:t>шесть кандидатов технических наук </a:t>
            </a:r>
            <a:r>
              <a:rPr lang="ru-RU" sz="2200" i="1" dirty="0"/>
              <a:t>– А.С. Горлов, Г.Л. Окунева, В.В. </a:t>
            </a:r>
            <a:r>
              <a:rPr lang="ru-RU" sz="2200" i="1" dirty="0" err="1"/>
              <a:t>Шаптала</a:t>
            </a:r>
            <a:r>
              <a:rPr lang="ru-RU" sz="2200" i="1" dirty="0"/>
              <a:t>,  Ю.А. Феоктистов, А.М. Григорьев, И.В. Ходаков;</a:t>
            </a:r>
          </a:p>
          <a:p>
            <a:pPr eaLnBrk="0" hangingPunct="0"/>
            <a:endParaRPr lang="ru-RU" sz="1200" dirty="0"/>
          </a:p>
          <a:p>
            <a:pPr algn="just" eaLnBrk="0" hangingPunct="0">
              <a:buFont typeface="Arial" charset="0"/>
              <a:buChar char="•"/>
            </a:pPr>
            <a:r>
              <a:rPr lang="ru-RU" sz="2200" u="sng" dirty="0" smtClean="0"/>
              <a:t>старшие преподаватели </a:t>
            </a:r>
            <a:r>
              <a:rPr lang="ru-RU" sz="2200" i="1" dirty="0" smtClean="0"/>
              <a:t>- В.И. </a:t>
            </a:r>
            <a:r>
              <a:rPr lang="ru-RU" sz="2200" i="1" dirty="0" err="1" smtClean="0"/>
              <a:t>Петрашев</a:t>
            </a:r>
            <a:r>
              <a:rPr lang="ru-RU" sz="2200" i="1" dirty="0" smtClean="0"/>
              <a:t>, Л.Б. Польшина, Е.В. Селиванова, Э.И. Малышева, В.И. </a:t>
            </a:r>
            <a:r>
              <a:rPr lang="ru-RU" sz="2200" i="1" dirty="0" err="1" smtClean="0"/>
              <a:t>Дюкарева</a:t>
            </a:r>
            <a:r>
              <a:rPr lang="ru-RU" sz="2200" i="1" dirty="0" smtClean="0"/>
              <a:t>, И.В. </a:t>
            </a:r>
            <a:r>
              <a:rPr lang="ru-RU" sz="2200" i="1" dirty="0" err="1" smtClean="0"/>
              <a:t>Жерновская</a:t>
            </a:r>
            <a:r>
              <a:rPr lang="ru-RU" sz="2200" i="1" dirty="0" smtClean="0"/>
              <a:t>, С.В. Рябцева, В.В. Харламова, В.Б.</a:t>
            </a:r>
            <a:r>
              <a:rPr lang="en-US" sz="2200" i="1" dirty="0" smtClean="0"/>
              <a:t> </a:t>
            </a:r>
            <a:r>
              <a:rPr lang="ru-RU" sz="2200" i="1" dirty="0" err="1" smtClean="0"/>
              <a:t>Никуличев</a:t>
            </a:r>
            <a:r>
              <a:rPr lang="ru-RU" sz="2200" i="1" dirty="0" smtClean="0"/>
              <a:t>, И.В. Ходаков;</a:t>
            </a:r>
            <a:endParaRPr lang="ru-RU" sz="2200" b="0" dirty="0">
              <a:latin typeface="Arial Unicode MS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3306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>
                <a:solidFill>
                  <a:srgbClr val="0033CC"/>
                </a:solidFill>
                <a:latin typeface="+mn-lt"/>
              </a:rPr>
              <a:t>Состав кафедры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36914" t="21240" r="13281" b="48730"/>
          <a:stretch>
            <a:fillRect/>
          </a:stretch>
        </p:blipFill>
        <p:spPr bwMode="auto">
          <a:xfrm>
            <a:off x="142844" y="4286256"/>
            <a:ext cx="488740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143504" y="4500570"/>
            <a:ext cx="3857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ru-RU" sz="2000" u="sng" dirty="0" smtClean="0"/>
              <a:t>зав.методическим кабинетом</a:t>
            </a:r>
            <a:endParaRPr lang="en-US" sz="2000" i="1" dirty="0" smtClean="0"/>
          </a:p>
          <a:p>
            <a:pPr algn="r" eaLnBrk="0" hangingPunct="0"/>
            <a:r>
              <a:rPr lang="ru-RU" sz="2000" i="1" dirty="0" smtClean="0"/>
              <a:t>Е.И. Толмачева;</a:t>
            </a:r>
          </a:p>
          <a:p>
            <a:pPr eaLnBrk="0" hangingPunct="0">
              <a:buFont typeface="Arial" charset="0"/>
              <a:buChar char="•"/>
            </a:pPr>
            <a:r>
              <a:rPr lang="ru-RU" sz="2000" u="sng" dirty="0" smtClean="0"/>
              <a:t>ведущий инженер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pPr algn="r" eaLnBrk="0" hangingPunct="0"/>
            <a:r>
              <a:rPr lang="ru-RU" sz="2000" i="1" dirty="0" smtClean="0"/>
              <a:t>Ю.С.</a:t>
            </a:r>
            <a:r>
              <a:rPr lang="en-US" sz="2000" i="1" dirty="0" smtClean="0"/>
              <a:t> </a:t>
            </a:r>
            <a:r>
              <a:rPr lang="ru-RU" sz="2000" i="1" dirty="0" smtClean="0"/>
              <a:t>Некрасова; </a:t>
            </a:r>
          </a:p>
          <a:p>
            <a:pPr eaLnBrk="0" hangingPunct="0">
              <a:buFont typeface="Arial" charset="0"/>
              <a:buChar char="•"/>
            </a:pPr>
            <a:r>
              <a:rPr lang="ru-RU" sz="2000" u="sng" dirty="0" smtClean="0"/>
              <a:t>техник</a:t>
            </a:r>
            <a:r>
              <a:rPr lang="ru-RU" sz="2000" i="1" dirty="0" smtClean="0"/>
              <a:t> </a:t>
            </a:r>
            <a:endParaRPr lang="en-US" sz="2000" i="1" dirty="0" smtClean="0"/>
          </a:p>
          <a:p>
            <a:pPr algn="r" eaLnBrk="0" hangingPunct="0"/>
            <a:r>
              <a:rPr lang="en-US" sz="2000" i="1" dirty="0" smtClean="0"/>
              <a:t> </a:t>
            </a:r>
            <a:r>
              <a:rPr lang="ru-RU" sz="2000" i="1" dirty="0" smtClean="0"/>
              <a:t>Н.В. </a:t>
            </a:r>
            <a:r>
              <a:rPr lang="ru-RU" sz="2000" i="1" dirty="0" err="1" smtClean="0"/>
              <a:t>Овчарова</a:t>
            </a:r>
            <a:r>
              <a:rPr lang="en-US" sz="2000" i="1" dirty="0" smtClean="0"/>
              <a:t>.</a:t>
            </a:r>
            <a:endParaRPr lang="ru-RU" sz="2000" i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313" y="3571875"/>
            <a:ext cx="21605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д.т.н., профессор</a:t>
            </a:r>
          </a:p>
          <a:p>
            <a:pPr algn="ctr" eaLnBrk="0" hangingPunct="0"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 Редькин Г.М.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3214688" y="5143500"/>
            <a:ext cx="25193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д.ф.-м..н., профессор</a:t>
            </a:r>
          </a:p>
          <a:p>
            <a:pPr algn="ctr" eaLnBrk="0" hangingPunct="0"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 </a:t>
            </a:r>
            <a:r>
              <a:rPr lang="ru-RU" sz="1600" dirty="0" err="1">
                <a:latin typeface="+mj-lt"/>
                <a:ea typeface="+mj-ea"/>
                <a:cs typeface="+mj-cs"/>
              </a:rPr>
              <a:t>Савотченко</a:t>
            </a:r>
            <a:r>
              <a:rPr lang="ru-RU" sz="1600" dirty="0">
                <a:latin typeface="+mj-lt"/>
                <a:ea typeface="+mj-ea"/>
                <a:cs typeface="+mj-cs"/>
              </a:rPr>
              <a:t> С.Е.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858000" y="3571875"/>
            <a:ext cx="20177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д.т.н., профессор </a:t>
            </a:r>
          </a:p>
          <a:p>
            <a:pPr algn="ctr" eaLnBrk="0" hangingPunct="0">
              <a:defRPr/>
            </a:pPr>
            <a:r>
              <a:rPr lang="ru-RU" sz="1600" dirty="0">
                <a:latin typeface="+mj-lt"/>
                <a:ea typeface="+mj-ea"/>
                <a:cs typeface="+mj-cs"/>
              </a:rPr>
              <a:t> Шаптала В.Г.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144000" cy="6492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b="0" kern="0" dirty="0">
                <a:latin typeface="+mj-lt"/>
                <a:ea typeface="+mj-ea"/>
                <a:cs typeface="+mj-cs"/>
              </a:rPr>
              <a:t>Профессора кафедры</a:t>
            </a:r>
          </a:p>
        </p:txBody>
      </p:sp>
      <p:pic>
        <p:nvPicPr>
          <p:cNvPr id="12294" name="Picture 19" descr="ftp://91.194.206.244/bgiki_docs/imgs/skibd/iiar/savotchenko.jpg"/>
          <p:cNvPicPr>
            <a:picLocks noChangeAspect="1" noChangeArrowheads="1"/>
          </p:cNvPicPr>
          <p:nvPr/>
        </p:nvPicPr>
        <p:blipFill>
          <a:blip r:embed="rId2"/>
          <a:srcRect r="6642"/>
          <a:stretch>
            <a:fillRect/>
          </a:stretch>
        </p:blipFill>
        <p:spPr bwMode="auto">
          <a:xfrm>
            <a:off x="3500438" y="2500313"/>
            <a:ext cx="185737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G:\Новая папка\вввв\Untitled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896938"/>
            <a:ext cx="179705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0" descr="G:\Новая папка\вввв\Безимени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75" y="896938"/>
            <a:ext cx="173513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2875" y="142875"/>
            <a:ext cx="6500813" cy="500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b="0" kern="0" dirty="0">
                <a:latin typeface="+mj-lt"/>
                <a:ea typeface="+mj-ea"/>
                <a:cs typeface="+mj-cs"/>
              </a:rPr>
              <a:t>Доценты кафедры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928938" y="5643578"/>
            <a:ext cx="1727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к.т.н., доцент </a:t>
            </a:r>
          </a:p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 Окунева Г.Л.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929438" y="2286000"/>
            <a:ext cx="19431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зав. кафедрой,</a:t>
            </a:r>
          </a:p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к.т.н., Горлов А.С.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643688" y="5711825"/>
            <a:ext cx="19446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 err="1">
                <a:latin typeface="+mn-lt"/>
                <a:ea typeface="+mj-ea"/>
                <a:cs typeface="+mj-cs"/>
              </a:rPr>
              <a:t>к.ф</a:t>
            </a:r>
            <a:r>
              <a:rPr lang="ru-RU" sz="1400" dirty="0">
                <a:latin typeface="+mn-lt"/>
                <a:ea typeface="+mj-ea"/>
                <a:cs typeface="+mj-cs"/>
              </a:rPr>
              <a:t>- м. н., доцент </a:t>
            </a:r>
          </a:p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Безкровный Ю.Д</a:t>
            </a:r>
            <a:r>
              <a:rPr lang="ru-RU" sz="1600" dirty="0">
                <a:latin typeface="+mn-lt"/>
                <a:ea typeface="+mj-ea"/>
                <a:cs typeface="+mj-cs"/>
              </a:rPr>
              <a:t>.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1643063" y="2857500"/>
            <a:ext cx="18716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к.т.н., доцент </a:t>
            </a:r>
          </a:p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Феоктистов Ю.А.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785813" y="5572141"/>
            <a:ext cx="19288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 err="1">
                <a:latin typeface="+mn-lt"/>
                <a:ea typeface="+mj-ea"/>
                <a:cs typeface="+mj-cs"/>
              </a:rPr>
              <a:t>к.ф</a:t>
            </a:r>
            <a:r>
              <a:rPr lang="ru-RU" sz="1400" dirty="0">
                <a:latin typeface="+mn-lt"/>
                <a:ea typeface="+mj-ea"/>
                <a:cs typeface="+mj-cs"/>
              </a:rPr>
              <a:t>- м. н., доцент </a:t>
            </a:r>
          </a:p>
          <a:p>
            <a:pPr algn="ctr" eaLnBrk="0" hangingPunct="0">
              <a:defRPr/>
            </a:pPr>
            <a:r>
              <a:rPr lang="ru-RU" sz="1400" dirty="0" err="1">
                <a:latin typeface="+mn-lt"/>
                <a:ea typeface="+mj-ea"/>
                <a:cs typeface="+mj-cs"/>
              </a:rPr>
              <a:t>Некрасов Ю.Ю.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4857750" y="2854325"/>
            <a:ext cx="18716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к.т.н., доцент </a:t>
            </a:r>
          </a:p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Шаптала В.В.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4786313" y="5643578"/>
            <a:ext cx="17986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ru-RU" sz="1400" dirty="0">
              <a:latin typeface="+mn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ru-RU" sz="1400" dirty="0" err="1" smtClean="0">
                <a:latin typeface="+mn-lt"/>
                <a:ea typeface="+mj-ea"/>
                <a:cs typeface="+mj-cs"/>
              </a:rPr>
              <a:t>к.ф</a:t>
            </a:r>
            <a:r>
              <a:rPr lang="ru-RU" sz="1400" dirty="0" smtClean="0">
                <a:latin typeface="+mn-lt"/>
                <a:ea typeface="+mj-ea"/>
                <a:cs typeface="+mj-cs"/>
              </a:rPr>
              <a:t>- м. н., </a:t>
            </a:r>
            <a:r>
              <a:rPr lang="ru-RU" sz="1400" dirty="0">
                <a:latin typeface="+mn-lt"/>
                <a:ea typeface="+mj-ea"/>
                <a:cs typeface="+mj-cs"/>
              </a:rPr>
              <a:t>доцент </a:t>
            </a:r>
          </a:p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Толстопятов С.Н.</a:t>
            </a:r>
            <a:endParaRPr lang="ru-RU" sz="1600" dirty="0">
              <a:latin typeface="+mn-lt"/>
              <a:ea typeface="+mj-ea"/>
              <a:cs typeface="+mj-cs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286125" y="2857500"/>
            <a:ext cx="17653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к.т н., доцент</a:t>
            </a:r>
          </a:p>
          <a:p>
            <a:pPr algn="ctr" eaLnBrk="0" hangingPunct="0"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Григорьев А.М.</a:t>
            </a:r>
            <a:endParaRPr lang="ru-RU" sz="1600" dirty="0">
              <a:latin typeface="+mn-lt"/>
              <a:ea typeface="+mj-ea"/>
              <a:cs typeface="+mj-cs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 rot="10800000" flipV="1">
            <a:off x="-87313" y="2857500"/>
            <a:ext cx="20875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 err="1" smtClean="0">
                <a:latin typeface="+mj-lt"/>
                <a:ea typeface="+mj-ea"/>
                <a:cs typeface="+mj-cs"/>
              </a:rPr>
              <a:t>к.ф</a:t>
            </a:r>
            <a:r>
              <a:rPr lang="ru-RU" sz="1400" dirty="0" smtClean="0">
                <a:latin typeface="+mj-lt"/>
                <a:ea typeface="+mj-ea"/>
                <a:cs typeface="+mj-cs"/>
              </a:rPr>
              <a:t>- м. н., доцент </a:t>
            </a:r>
          </a:p>
          <a:p>
            <a:pPr algn="ctr" eaLnBrk="0" hangingPunct="0">
              <a:defRPr/>
            </a:pPr>
            <a:r>
              <a:rPr lang="ru-RU" sz="14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1400" dirty="0">
                <a:latin typeface="+mj-lt"/>
                <a:ea typeface="+mj-ea"/>
                <a:cs typeface="+mj-cs"/>
              </a:rPr>
              <a:t>Федоренко Б.З.</a:t>
            </a:r>
          </a:p>
        </p:txBody>
      </p:sp>
      <p:pic>
        <p:nvPicPr>
          <p:cNvPr id="13324" name="Picture 21" descr="G:\Новая папка\вввв\ФОТО\IMG_84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841375"/>
            <a:ext cx="15113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22" descr="G:\Новая папка\вввв\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3698875"/>
            <a:ext cx="1246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23" descr="G:\Новая папка\вввв\IMG_31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3643313"/>
            <a:ext cx="1292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24" descr="G:\Новая папка\вввв\IMG_3174.JPG"/>
          <p:cNvPicPr>
            <a:picLocks noChangeAspect="1" noChangeArrowheads="1"/>
          </p:cNvPicPr>
          <p:nvPr/>
        </p:nvPicPr>
        <p:blipFill>
          <a:blip r:embed="rId5"/>
          <a:srcRect l="14174" r="12592"/>
          <a:stretch>
            <a:fillRect/>
          </a:stretch>
        </p:blipFill>
        <p:spPr bwMode="auto">
          <a:xfrm>
            <a:off x="6715125" y="269875"/>
            <a:ext cx="22145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5" descr="G:\Новая папка\вввв\Безимени-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857250"/>
            <a:ext cx="1344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6" descr="G:\Новая папка\вввв\Безимени-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857250"/>
            <a:ext cx="1344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27" descr="G:\Новая папка\вввв\Безимени-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3571875"/>
            <a:ext cx="13446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28" descr="G:\Новая папка\вввв\Безимени-2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3714750"/>
            <a:ext cx="13446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29" descr="G:\Новая папка\вввв\Безимени-1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2063" y="857250"/>
            <a:ext cx="1344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2857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kern="0" dirty="0">
                <a:latin typeface="+mj-lt"/>
                <a:ea typeface="+mj-ea"/>
                <a:cs typeface="+mj-cs"/>
              </a:rPr>
              <a:t>Старшие преподаватели кафедры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629025" y="2000250"/>
            <a:ext cx="18716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Польшина Л.Б.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5429250" y="2071688"/>
            <a:ext cx="1873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Селиванова Е.В.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500688" y="4143375"/>
            <a:ext cx="1873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Дюкарева В.И.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7200918" y="4000500"/>
            <a:ext cx="18716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Малышева Э.И.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643063" y="4143375"/>
            <a:ext cx="19446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Жерновская И.В.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1714500" y="2071688"/>
            <a:ext cx="1871663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Рябцева С.В.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-71438" y="4000500"/>
            <a:ext cx="18716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Харламова В.В.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0" y="1857375"/>
            <a:ext cx="16557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 err="1">
                <a:latin typeface="+mn-lt"/>
                <a:ea typeface="+mj-ea"/>
                <a:cs typeface="+mj-cs"/>
              </a:rPr>
              <a:t>Петрашев</a:t>
            </a:r>
            <a:r>
              <a:rPr lang="ru-RU" sz="1500" dirty="0">
                <a:latin typeface="+mn-lt"/>
                <a:ea typeface="+mj-ea"/>
                <a:cs typeface="+mj-cs"/>
              </a:rPr>
              <a:t> В.И.</a:t>
            </a:r>
          </a:p>
        </p:txBody>
      </p:sp>
      <p:pic>
        <p:nvPicPr>
          <p:cNvPr id="14347" name="Picture 21" descr="G:\Новая папка\вввв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357438"/>
            <a:ext cx="108426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2" descr="G:\Новая папка\вввв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7800" y="428625"/>
            <a:ext cx="1084263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23" descr="G:\Новая папка\вввв\Безимени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14313"/>
            <a:ext cx="108426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25" descr="G:\Новая папка\вввв\Безимени-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9693" y="230188"/>
            <a:ext cx="108426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1"/>
          <p:cNvSpPr txBox="1">
            <a:spLocks/>
          </p:cNvSpPr>
          <p:nvPr/>
        </p:nvSpPr>
        <p:spPr bwMode="auto">
          <a:xfrm>
            <a:off x="7143768" y="1857375"/>
            <a:ext cx="18716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j-lt"/>
                <a:ea typeface="+mj-ea"/>
                <a:cs typeface="+mj-cs"/>
              </a:rPr>
              <a:t>Никуличев В.Б.</a:t>
            </a:r>
          </a:p>
        </p:txBody>
      </p:sp>
      <p:pic>
        <p:nvPicPr>
          <p:cNvPr id="14352" name="Picture 26" descr="G:\Новая папка\вввв\Безимени-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8988" y="500063"/>
            <a:ext cx="1084262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27" descr="G:\Новая папка\вввв\Безимени-1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31131" y="2357438"/>
            <a:ext cx="1084262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28" descr="G:\Новая папка\вввв\Безимени-1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45175" y="2500313"/>
            <a:ext cx="108426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29"/>
          <p:cNvPicPr>
            <a:picLocks noChangeAspect="1" noChangeArrowheads="1"/>
          </p:cNvPicPr>
          <p:nvPr/>
        </p:nvPicPr>
        <p:blipFill>
          <a:blip r:embed="rId9"/>
          <a:srcRect l="13559" t="76611" r="72220" b="8157"/>
          <a:stretch>
            <a:fillRect/>
          </a:stretch>
        </p:blipFill>
        <p:spPr bwMode="auto">
          <a:xfrm>
            <a:off x="5857875" y="500063"/>
            <a:ext cx="1060450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29"/>
          <p:cNvPicPr>
            <a:picLocks noChangeAspect="1" noChangeArrowheads="1"/>
          </p:cNvPicPr>
          <p:nvPr/>
        </p:nvPicPr>
        <p:blipFill>
          <a:blip r:embed="rId10"/>
          <a:srcRect l="44316" t="77074" r="41133" b="8389"/>
          <a:stretch>
            <a:fillRect/>
          </a:stretch>
        </p:blipFill>
        <p:spPr bwMode="auto">
          <a:xfrm>
            <a:off x="2006600" y="2500313"/>
            <a:ext cx="1136650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9"/>
          <p:cNvPicPr>
            <a:picLocks noChangeAspect="1" noChangeArrowheads="1"/>
          </p:cNvPicPr>
          <p:nvPr/>
        </p:nvPicPr>
        <p:blipFill>
          <a:blip r:embed="rId11"/>
          <a:srcRect l="75072" t="77766" r="10707" b="8620"/>
          <a:stretch>
            <a:fillRect/>
          </a:stretch>
        </p:blipFill>
        <p:spPr bwMode="auto">
          <a:xfrm>
            <a:off x="3886200" y="2428875"/>
            <a:ext cx="1185863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 bwMode="auto">
          <a:xfrm>
            <a:off x="3643313" y="4071938"/>
            <a:ext cx="16557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500" dirty="0">
                <a:latin typeface="+mn-lt"/>
                <a:ea typeface="+mj-ea"/>
                <a:cs typeface="+mj-cs"/>
              </a:rPr>
              <a:t>Ходаков И.В.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14313" y="4857750"/>
            <a:ext cx="2643187" cy="12144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kern="0" dirty="0">
                <a:latin typeface="+mj-lt"/>
                <a:ea typeface="+mj-ea"/>
                <a:cs typeface="+mj-cs"/>
              </a:rPr>
              <a:t>Сотрудники кафедры</a:t>
            </a:r>
          </a:p>
        </p:txBody>
      </p:sp>
      <p:pic>
        <p:nvPicPr>
          <p:cNvPr id="14360" name="Picture 24" descr="G:\Новая папка\вввв\Безимени-1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86125" y="4572000"/>
            <a:ext cx="1071563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2714625" y="6215063"/>
            <a:ext cx="2286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Зав. метод. кабинетом </a:t>
            </a:r>
          </a:p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Толмачева Е.И.</a:t>
            </a:r>
          </a:p>
        </p:txBody>
      </p:sp>
      <p:pic>
        <p:nvPicPr>
          <p:cNvPr id="14362" name="Picture 1"/>
          <p:cNvPicPr>
            <a:picLocks noChangeAspect="1" noChangeArrowheads="1"/>
          </p:cNvPicPr>
          <p:nvPr/>
        </p:nvPicPr>
        <p:blipFill>
          <a:blip r:embed="rId13"/>
          <a:srcRect b="25034"/>
          <a:stretch>
            <a:fillRect/>
          </a:stretch>
        </p:blipFill>
        <p:spPr bwMode="auto">
          <a:xfrm>
            <a:off x="7653338" y="4500563"/>
            <a:ext cx="1204912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27" descr="G:\АС ГОРЛОВ\Некрасова Ю.С.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72125" y="4714875"/>
            <a:ext cx="1144588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5214938" y="6357938"/>
            <a:ext cx="18573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Ведущий инженер </a:t>
            </a:r>
          </a:p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Некрасова Ю.С.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7572375" y="6143625"/>
            <a:ext cx="15001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latin typeface="+mj-lt"/>
                <a:ea typeface="+mj-ea"/>
                <a:cs typeface="+mj-cs"/>
              </a:rPr>
              <a:t>Техник</a:t>
            </a:r>
          </a:p>
          <a:p>
            <a:pPr algn="ctr" eaLnBrk="0" hangingPunct="0">
              <a:defRPr/>
            </a:pPr>
            <a:r>
              <a:rPr lang="ru-RU" sz="1400" dirty="0" err="1">
                <a:latin typeface="+mj-lt"/>
                <a:ea typeface="+mj-ea"/>
                <a:cs typeface="+mj-cs"/>
              </a:rPr>
              <a:t>Овчарова</a:t>
            </a:r>
            <a:r>
              <a:rPr lang="ru-RU" sz="1400" dirty="0">
                <a:latin typeface="+mj-lt"/>
                <a:ea typeface="+mj-ea"/>
                <a:cs typeface="+mj-cs"/>
              </a:rPr>
              <a:t> Н.В.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142984"/>
            <a:ext cx="3786214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Бакалавриат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566985"/>
            <a:ext cx="3786214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Специалитет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924307"/>
            <a:ext cx="3786214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Магистратура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286388"/>
            <a:ext cx="3786214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Аспирантура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"/>
            <a:ext cx="9144000" cy="35716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i="1" dirty="0">
                <a:solidFill>
                  <a:srgbClr val="0033CC"/>
                </a:solidFill>
                <a:latin typeface="+mn-lt"/>
              </a:rPr>
              <a:t>ДИСЦИПЛИНЫ, </a:t>
            </a:r>
            <a:r>
              <a:rPr lang="ru-RU" sz="2800" i="1" dirty="0" smtClean="0">
                <a:solidFill>
                  <a:srgbClr val="0033CC"/>
                </a:solidFill>
                <a:latin typeface="+mn-lt"/>
              </a:rPr>
              <a:t>ЗАКРЕПЛЁННЫЕ </a:t>
            </a:r>
            <a:r>
              <a:rPr lang="ru-RU" sz="2800" i="1" dirty="0">
                <a:solidFill>
                  <a:srgbClr val="0033CC"/>
                </a:solidFill>
                <a:latin typeface="+mn-lt"/>
              </a:rPr>
              <a:t>ЗА КАФЕДРОЙ</a:t>
            </a:r>
          </a:p>
        </p:txBody>
      </p:sp>
      <p:cxnSp>
        <p:nvCxnSpPr>
          <p:cNvPr id="9" name="Прямая со стрелкой 8"/>
          <p:cNvCxnSpPr>
            <a:stCxn id="3" idx="3"/>
            <a:endCxn id="10" idx="2"/>
          </p:cNvCxnSpPr>
          <p:nvPr/>
        </p:nvCxnSpPr>
        <p:spPr>
          <a:xfrm>
            <a:off x="4000496" y="1431116"/>
            <a:ext cx="571504" cy="56912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с одним вырезанным углом 9"/>
          <p:cNvSpPr/>
          <p:nvPr/>
        </p:nvSpPr>
        <p:spPr>
          <a:xfrm>
            <a:off x="4572000" y="500042"/>
            <a:ext cx="4429156" cy="300039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buFont typeface="Wingdings" pitchFamily="2" charset="2"/>
              <a:buChar char="§"/>
              <a:defRPr/>
            </a:pPr>
            <a:endParaRPr lang="ru-RU" sz="1500" b="0" i="1" dirty="0" smtClean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1500" dirty="0" smtClean="0">
                <a:solidFill>
                  <a:schemeClr val="tx1"/>
                </a:solidFill>
              </a:rPr>
              <a:t>Математика</a:t>
            </a:r>
            <a:r>
              <a:rPr lang="ru-RU" sz="1500" dirty="0">
                <a:solidFill>
                  <a:schemeClr val="tx1"/>
                </a:solidFill>
              </a:rPr>
              <a:t>,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1500" dirty="0">
                <a:solidFill>
                  <a:schemeClr val="tx1"/>
                </a:solidFill>
              </a:rPr>
              <a:t>Высшая </a:t>
            </a:r>
            <a:r>
              <a:rPr lang="ru-RU" sz="1500" dirty="0" smtClean="0">
                <a:solidFill>
                  <a:schemeClr val="tx1"/>
                </a:solidFill>
              </a:rPr>
              <a:t>математика</a:t>
            </a:r>
            <a:r>
              <a:rPr lang="en-US" sz="1500" dirty="0" smtClean="0">
                <a:solidFill>
                  <a:schemeClr val="tx1"/>
                </a:solidFill>
              </a:rPr>
              <a:t>,</a:t>
            </a:r>
            <a:endParaRPr lang="ru-RU" sz="1500" dirty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Алгебра и аналитическая геометрия,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  Экономико-математические методы и моделирование,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  Линейная алгебра,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  Теория вероятностей и математическая статистика,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  Математический анализ</a:t>
            </a:r>
            <a:r>
              <a:rPr lang="en-US" sz="1500" dirty="0" smtClean="0">
                <a:solidFill>
                  <a:schemeClr val="tx1"/>
                </a:solidFill>
              </a:rPr>
              <a:t>,</a:t>
            </a:r>
            <a:endParaRPr lang="ru-RU" sz="1500" dirty="0" smtClean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Дискретная математика,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Вычислительная математика,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Дифференциальные и разностные уравнения;</a:t>
            </a:r>
          </a:p>
          <a:p>
            <a:pPr eaLnBrk="0" hangingPunct="0"/>
            <a:endParaRPr lang="ru-RU" sz="1500" b="0" i="1" dirty="0"/>
          </a:p>
          <a:p>
            <a:pPr algn="just" eaLnBrk="0" hangingPunct="0">
              <a:buFont typeface="Wingdings" pitchFamily="2" charset="2"/>
              <a:buChar char="§"/>
              <a:defRPr/>
            </a:pPr>
            <a:endParaRPr lang="ru-RU" sz="1500" b="0" i="1" dirty="0"/>
          </a:p>
        </p:txBody>
      </p:sp>
      <p:cxnSp>
        <p:nvCxnSpPr>
          <p:cNvPr id="11" name="Прямая со стрелкой 10"/>
          <p:cNvCxnSpPr>
            <a:stCxn id="6" idx="3"/>
            <a:endCxn id="12" idx="2"/>
          </p:cNvCxnSpPr>
          <p:nvPr/>
        </p:nvCxnSpPr>
        <p:spPr>
          <a:xfrm>
            <a:off x="4000496" y="5538801"/>
            <a:ext cx="571504" cy="819157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с одним вырезанным углом 11"/>
          <p:cNvSpPr/>
          <p:nvPr/>
        </p:nvSpPr>
        <p:spPr>
          <a:xfrm>
            <a:off x="4572000" y="5929330"/>
            <a:ext cx="4429156" cy="85725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sz="1600" i="1" dirty="0" smtClean="0"/>
          </a:p>
          <a:p>
            <a:pPr algn="ctr" eaLnBrk="0" hangingPunct="0">
              <a:defRPr/>
            </a:pPr>
            <a:r>
              <a:rPr lang="ru-RU" sz="1500" dirty="0" smtClean="0">
                <a:solidFill>
                  <a:schemeClr val="tx1"/>
                </a:solidFill>
              </a:rPr>
              <a:t>Математическое моделирование, численные методы и комплексы программ.</a:t>
            </a:r>
          </a:p>
          <a:p>
            <a:pPr algn="just" eaLnBrk="0" hangingPunct="0">
              <a:buFont typeface="Wingdings" pitchFamily="2" charset="2"/>
              <a:buChar char="§"/>
              <a:defRPr/>
            </a:pPr>
            <a:endParaRPr lang="ru-RU" sz="1600" b="0" i="1" dirty="0"/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4572000" y="5072074"/>
            <a:ext cx="4429156" cy="64294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Wingdings" pitchFamily="2" charset="2"/>
              <a:buChar char="§"/>
              <a:defRPr/>
            </a:pPr>
            <a:endParaRPr lang="ru-RU" sz="1600" i="1" dirty="0" smtClean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endParaRPr lang="ru-RU" sz="1600" i="1" dirty="0" smtClean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1500" dirty="0" smtClean="0">
                <a:solidFill>
                  <a:schemeClr val="tx1"/>
                </a:solidFill>
              </a:rPr>
              <a:t>Спецглавы математики,</a:t>
            </a:r>
            <a:endParaRPr lang="ru-RU" sz="1500" dirty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1500" dirty="0" smtClean="0">
                <a:solidFill>
                  <a:schemeClr val="tx1"/>
                </a:solidFill>
              </a:rPr>
              <a:t>Прикладная математика;</a:t>
            </a:r>
            <a:endParaRPr lang="ru-RU" sz="1500" dirty="0">
              <a:solidFill>
                <a:schemeClr val="tx1"/>
              </a:solidFill>
            </a:endParaRPr>
          </a:p>
          <a:p>
            <a:pPr algn="ctr" eaLnBrk="0" hangingPunct="0">
              <a:defRPr/>
            </a:pPr>
            <a:endParaRPr lang="ru-RU" sz="1600" i="1" dirty="0"/>
          </a:p>
          <a:p>
            <a:pPr algn="ctr" eaLnBrk="0" hangingPunct="0">
              <a:defRPr/>
            </a:pPr>
            <a:endParaRPr lang="ru-RU" sz="1600" i="1" dirty="0"/>
          </a:p>
        </p:txBody>
      </p:sp>
      <p:cxnSp>
        <p:nvCxnSpPr>
          <p:cNvPr id="15" name="Прямая со стрелкой 14"/>
          <p:cNvCxnSpPr>
            <a:stCxn id="5" idx="3"/>
            <a:endCxn id="14" idx="2"/>
          </p:cNvCxnSpPr>
          <p:nvPr/>
        </p:nvCxnSpPr>
        <p:spPr>
          <a:xfrm>
            <a:off x="4000496" y="4176720"/>
            <a:ext cx="571504" cy="121682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с одним вырезанным углом 16"/>
          <p:cNvSpPr/>
          <p:nvPr/>
        </p:nvSpPr>
        <p:spPr>
          <a:xfrm>
            <a:off x="4572000" y="3714752"/>
            <a:ext cx="4429156" cy="114300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/>
            <a:endParaRPr lang="ru-RU" sz="1500" b="0" i="1" dirty="0" smtClean="0">
              <a:solidFill>
                <a:schemeClr val="tx1"/>
              </a:solidFill>
            </a:endParaRPr>
          </a:p>
          <a:p>
            <a:pPr algn="just" eaLnBrk="0" hangingPunct="0">
              <a:buFont typeface="Wingdings" pitchFamily="2" charset="2"/>
              <a:buChar char="§"/>
            </a:pPr>
            <a:endParaRPr lang="ru-RU" sz="1500" b="0" i="1" dirty="0" smtClean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Математическое моделирование геопространственных данных,</a:t>
            </a:r>
          </a:p>
          <a:p>
            <a:pPr eaLnBrk="0" hangingPunct="0"/>
            <a:endParaRPr lang="ru-RU" sz="800" dirty="0" smtClean="0">
              <a:solidFill>
                <a:schemeClr val="tx1"/>
              </a:solidFill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Теория математической обработки геодезических измерений; </a:t>
            </a:r>
          </a:p>
          <a:p>
            <a:pPr algn="just" eaLnBrk="0" hangingPunct="0">
              <a:defRPr/>
            </a:pPr>
            <a:endParaRPr lang="ru-RU" sz="1500" b="0" i="1" dirty="0"/>
          </a:p>
          <a:p>
            <a:pPr algn="just" eaLnBrk="0" hangingPunct="0">
              <a:defRPr/>
            </a:pPr>
            <a:endParaRPr lang="ru-RU" sz="1500" b="0" i="1" dirty="0"/>
          </a:p>
        </p:txBody>
      </p:sp>
      <p:cxnSp>
        <p:nvCxnSpPr>
          <p:cNvPr id="22" name="Прямая со стрелкой 21"/>
          <p:cNvCxnSpPr>
            <a:stCxn id="4" idx="3"/>
            <a:endCxn id="10" idx="2"/>
          </p:cNvCxnSpPr>
          <p:nvPr/>
        </p:nvCxnSpPr>
        <p:spPr>
          <a:xfrm flipV="1">
            <a:off x="4000496" y="2000240"/>
            <a:ext cx="571504" cy="81915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" idx="3"/>
            <a:endCxn id="17" idx="2"/>
          </p:cNvCxnSpPr>
          <p:nvPr/>
        </p:nvCxnSpPr>
        <p:spPr>
          <a:xfrm>
            <a:off x="4000496" y="2819398"/>
            <a:ext cx="571504" cy="146685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3200" i="1" dirty="0">
                <a:solidFill>
                  <a:srgbClr val="0033CC"/>
                </a:solidFill>
                <a:latin typeface="+mn-lt"/>
              </a:rPr>
              <a:t>Учебные лаборатории и аудитории</a:t>
            </a: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323850" y="620713"/>
            <a:ext cx="81724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hangingPunct="0"/>
            <a:r>
              <a:rPr lang="ru-RU" sz="2300" dirty="0"/>
              <a:t>Кафедра имеет учебно-методические комплексы по всем дисциплинам; оснащена рабочим местом для каждого преподавателя; оборудована компьютерной и копировальной техникой, способствующей разрабатывать методические, учебно-методические и учебные пособия и наглядные материалы.  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852738"/>
            <a:ext cx="31686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852738"/>
            <a:ext cx="36115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724400"/>
            <a:ext cx="2952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4724400"/>
            <a:ext cx="367188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214282" y="129386"/>
            <a:ext cx="8786874" cy="66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14282" y="285728"/>
            <a:ext cx="9144000" cy="50482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3200" i="1" dirty="0">
                <a:solidFill>
                  <a:srgbClr val="0033CC"/>
                </a:solidFill>
                <a:latin typeface="+mn-lt"/>
              </a:rPr>
              <a:t>Учебно-методическая работа кафедры</a:t>
            </a: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14282" y="571480"/>
            <a:ext cx="8786874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762000" indent="-762000" eaLnBrk="0" hangingPunct="0"/>
            <a:endParaRPr lang="en-US" sz="1600" i="1" dirty="0" smtClean="0">
              <a:cs typeface="Times New Roman" pitchFamily="18" charset="0"/>
            </a:endParaRPr>
          </a:p>
          <a:p>
            <a:pPr marL="762000" indent="-762000" eaLnBrk="0" hangingPunct="0"/>
            <a:r>
              <a:rPr lang="ru-RU" sz="2400" i="1" dirty="0" smtClean="0">
                <a:cs typeface="Times New Roman" pitchFamily="18" charset="0"/>
              </a:rPr>
              <a:t>Основные </a:t>
            </a:r>
            <a:r>
              <a:rPr lang="ru-RU" sz="2400" i="1" dirty="0">
                <a:cs typeface="Times New Roman" pitchFamily="18" charset="0"/>
              </a:rPr>
              <a:t>направления УМР кафедры:</a:t>
            </a:r>
          </a:p>
          <a:p>
            <a:pPr marL="762000" indent="-762000" eaLnBrk="0" hangingPunct="0"/>
            <a:endParaRPr lang="ru-RU" sz="800" dirty="0"/>
          </a:p>
          <a:p>
            <a:pPr marL="762000" indent="-762000" eaLnBrk="0" hangingPunct="0">
              <a:buFont typeface="Wingdings" pitchFamily="2" charset="2"/>
              <a:buChar char="Ø"/>
            </a:pPr>
            <a:r>
              <a:rPr lang="ru-RU" sz="2400" b="0" dirty="0" smtClean="0">
                <a:cs typeface="Times New Roman" pitchFamily="18" charset="0"/>
              </a:rPr>
              <a:t>разработка методических рекомендаций к выполнению практических заданий для студентов всех форм обучения;</a:t>
            </a:r>
            <a:endParaRPr lang="en-US" sz="2400" b="0" dirty="0" smtClean="0">
              <a:cs typeface="Times New Roman" pitchFamily="18" charset="0"/>
            </a:endParaRPr>
          </a:p>
          <a:p>
            <a:pPr marL="762000" indent="-762000" eaLnBrk="0" hangingPunct="0"/>
            <a:endParaRPr lang="ru-RU" sz="800" b="0" dirty="0" smtClean="0">
              <a:cs typeface="Times New Roman" pitchFamily="18" charset="0"/>
            </a:endParaRPr>
          </a:p>
          <a:p>
            <a:pPr marL="762000" indent="-762000" eaLnBrk="0" hangingPunct="0">
              <a:buFont typeface="Wingdings" pitchFamily="2" charset="2"/>
              <a:buChar char="Ø"/>
            </a:pPr>
            <a:r>
              <a:rPr lang="ru-RU" sz="2400" b="0" dirty="0" smtClean="0">
                <a:cs typeface="Times New Roman" pitchFamily="18" charset="0"/>
              </a:rPr>
              <a:t>проведение учебно-методических семинаров;</a:t>
            </a:r>
          </a:p>
          <a:p>
            <a:pPr marL="762000" indent="-762000" eaLnBrk="0" hangingPunct="0"/>
            <a:endParaRPr lang="en-US" sz="800" b="0" dirty="0" smtClean="0">
              <a:cs typeface="Times New Roman" pitchFamily="18" charset="0"/>
            </a:endParaRPr>
          </a:p>
          <a:p>
            <a:pPr marL="762000" indent="-762000" eaLnBrk="0" hangingPunct="0">
              <a:buFont typeface="Wingdings" pitchFamily="2" charset="2"/>
              <a:buChar char="Ø"/>
            </a:pPr>
            <a:r>
              <a:rPr lang="ru-RU" sz="2400" b="0" dirty="0" smtClean="0">
                <a:cs typeface="Times New Roman" pitchFamily="18" charset="0"/>
              </a:rPr>
              <a:t>разработка и применение компьютерного тестирования для промежуточного и итогового контроля знаний студентов;</a:t>
            </a:r>
          </a:p>
          <a:p>
            <a:pPr marL="762000" indent="-762000" eaLnBrk="0" hangingPunct="0"/>
            <a:endParaRPr lang="ru-RU" sz="800" b="0" dirty="0" smtClean="0"/>
          </a:p>
          <a:p>
            <a:pPr marL="762000" indent="-762000" eaLnBrk="0" hangingPunct="0">
              <a:buFont typeface="Wingdings" pitchFamily="2" charset="2"/>
              <a:buChar char="Ø"/>
            </a:pPr>
            <a:r>
              <a:rPr lang="ru-RU" sz="2400" b="0" dirty="0" smtClean="0">
                <a:cs typeface="Times New Roman" pitchFamily="18" charset="0"/>
              </a:rPr>
              <a:t>поддержание </a:t>
            </a:r>
            <a:r>
              <a:rPr lang="ru-RU" sz="2400" b="0" dirty="0">
                <a:cs typeface="Times New Roman" pitchFamily="18" charset="0"/>
              </a:rPr>
              <a:t>в рабочем состоянии и совершенствование сайта кафедры высшей математики </a:t>
            </a:r>
            <a:r>
              <a:rPr lang="ru-RU" sz="2400" b="0" dirty="0"/>
              <a:t>(</a:t>
            </a:r>
            <a:r>
              <a:rPr lang="en-US" sz="2400" b="0" dirty="0"/>
              <a:t>pm</a:t>
            </a:r>
            <a:r>
              <a:rPr lang="ru-RU" sz="2400" b="0" dirty="0"/>
              <a:t>.</a:t>
            </a:r>
            <a:r>
              <a:rPr lang="en-US" sz="2400" b="0" dirty="0" err="1"/>
              <a:t>bstu</a:t>
            </a:r>
            <a:r>
              <a:rPr lang="ru-RU" sz="2400" b="0" dirty="0"/>
              <a:t>.</a:t>
            </a:r>
            <a:r>
              <a:rPr lang="en-US" sz="2400" b="0" dirty="0" err="1"/>
              <a:t>ru</a:t>
            </a:r>
            <a:r>
              <a:rPr lang="ru-RU" sz="2400" b="0" dirty="0" smtClean="0"/>
              <a:t>);</a:t>
            </a:r>
            <a:endParaRPr lang="ru-RU" sz="2400" b="0" dirty="0"/>
          </a:p>
          <a:p>
            <a:pPr marL="762000" indent="-762000" eaLnBrk="0" hangingPunct="0"/>
            <a:endParaRPr lang="ru-RU" sz="800" b="0" dirty="0"/>
          </a:p>
          <a:p>
            <a:pPr marL="762000" indent="-762000" eaLnBrk="0" hangingPunct="0"/>
            <a:endParaRPr lang="en-US" sz="800" i="1" dirty="0">
              <a:cs typeface="Times New Roman" pitchFamily="18" charset="0"/>
            </a:endParaRPr>
          </a:p>
          <a:p>
            <a:pPr marL="762000" indent="-762000" eaLnBrk="0" hangingPunct="0"/>
            <a:r>
              <a:rPr lang="ru-RU" sz="2400" i="1" dirty="0">
                <a:cs typeface="Times New Roman" pitchFamily="18" charset="0"/>
              </a:rPr>
              <a:t>УМР для подготовительных курсов, </a:t>
            </a:r>
            <a:r>
              <a:rPr lang="ru-RU" sz="2400" i="1" dirty="0" smtClean="0">
                <a:cs typeface="Times New Roman" pitchFamily="18" charset="0"/>
              </a:rPr>
              <a:t>школ:</a:t>
            </a:r>
          </a:p>
          <a:p>
            <a:pPr marL="762000" indent="-762000" eaLnBrk="0" hangingPunct="0"/>
            <a:endParaRPr lang="ru-RU" sz="800" i="1" dirty="0" smtClean="0">
              <a:cs typeface="Times New Roman" pitchFamily="18" charset="0"/>
            </a:endParaRPr>
          </a:p>
          <a:p>
            <a:pPr marL="762000" indent="-762000" eaLnBrk="0" hangingPunct="0">
              <a:buFont typeface="Wingdings" pitchFamily="2" charset="2"/>
              <a:buChar char="Ø"/>
            </a:pPr>
            <a:r>
              <a:rPr lang="ru-RU" sz="2400" b="0" dirty="0" smtClean="0"/>
              <a:t>разработка </a:t>
            </a:r>
            <a:r>
              <a:rPr lang="ru-RU" sz="2400" b="0" dirty="0"/>
              <a:t>программ для 8,9,10,11 классов;</a:t>
            </a:r>
          </a:p>
          <a:p>
            <a:pPr marL="762000" indent="-762000" eaLnBrk="0" hangingPunct="0">
              <a:buFont typeface="Wingdings" pitchFamily="2" charset="2"/>
              <a:buChar char="Ø"/>
            </a:pPr>
            <a:r>
              <a:rPr lang="ru-RU" sz="2400" b="0" dirty="0" smtClean="0"/>
              <a:t>разработка </a:t>
            </a:r>
            <a:r>
              <a:rPr lang="ru-RU" sz="2400" b="0" dirty="0"/>
              <a:t>учебно-методической литературы;</a:t>
            </a:r>
          </a:p>
          <a:p>
            <a:pPr marL="762000" indent="-762000" algn="just" eaLnBrk="0" hangingPunct="0">
              <a:buFont typeface="Wingdings" pitchFamily="2" charset="2"/>
              <a:buChar char="Ø"/>
            </a:pPr>
            <a:r>
              <a:rPr lang="ru-RU" sz="2400" b="0" dirty="0" smtClean="0"/>
              <a:t>проведение </a:t>
            </a:r>
            <a:r>
              <a:rPr lang="ru-RU" sz="2400" b="0" dirty="0"/>
              <a:t>открытых лекций для школьников и </a:t>
            </a:r>
            <a:r>
              <a:rPr lang="ru-RU" sz="2400" b="0" dirty="0" smtClean="0"/>
              <a:t>                  </a:t>
            </a:r>
            <a:r>
              <a:rPr lang="ru-RU" sz="2400" b="0" dirty="0"/>
              <a:t>их  </a:t>
            </a:r>
            <a:r>
              <a:rPr lang="ru-RU" sz="2400" b="0" dirty="0" smtClean="0"/>
              <a:t>родителей.</a:t>
            </a:r>
            <a:endParaRPr lang="ru-RU" sz="2400" b="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7869</TotalTime>
  <Words>1443</Words>
  <Application>Microsoft Office PowerPoint</Application>
  <PresentationFormat>Экран (4:3)</PresentationFormat>
  <Paragraphs>318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жюри олимпиад и конкурсов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РАЗВИТИЯ КАФЕДРЫ </vt:lpstr>
      <vt:lpstr>Презентация PowerPoint</vt:lpstr>
      <vt:lpstr>Презентация PowerPoint</vt:lpstr>
      <vt:lpstr>Презентация PowerPoint</vt:lpstr>
    </vt:vector>
  </TitlesOfParts>
  <Company>к. 420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Кузнецов С.И.</dc:creator>
  <cp:lastModifiedBy>User</cp:lastModifiedBy>
  <cp:revision>723</cp:revision>
  <dcterms:created xsi:type="dcterms:W3CDTF">2005-02-11T15:38:16Z</dcterms:created>
  <dcterms:modified xsi:type="dcterms:W3CDTF">2017-03-03T06:31:02Z</dcterms:modified>
</cp:coreProperties>
</file>